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7" r:id="rId2"/>
    <p:sldId id="264" r:id="rId3"/>
    <p:sldId id="260" r:id="rId4"/>
    <p:sldId id="270" r:id="rId5"/>
    <p:sldId id="271" r:id="rId6"/>
    <p:sldId id="262" r:id="rId7"/>
    <p:sldId id="272" r:id="rId8"/>
    <p:sldId id="281" r:id="rId9"/>
    <p:sldId id="282" r:id="rId10"/>
    <p:sldId id="283" r:id="rId11"/>
    <p:sldId id="284" r:id="rId12"/>
    <p:sldId id="285" r:id="rId13"/>
    <p:sldId id="28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C00"/>
    <a:srgbClr val="3F327A"/>
    <a:srgbClr val="FFC359"/>
    <a:srgbClr val="C294EB"/>
    <a:srgbClr val="FD7400"/>
    <a:srgbClr val="7860DC"/>
    <a:srgbClr val="ECE8F4"/>
    <a:srgbClr val="EE8FEE"/>
    <a:srgbClr val="51527B"/>
    <a:srgbClr val="FA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78" autoAdjust="0"/>
    <p:restoredTop sz="95349" autoAdjust="0"/>
  </p:normalViewPr>
  <p:slideViewPr>
    <p:cSldViewPr snapToGrid="0" showGuides="1">
      <p:cViewPr varScale="1">
        <p:scale>
          <a:sx n="105" d="100"/>
          <a:sy n="105" d="100"/>
        </p:scale>
        <p:origin x="114" y="21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027A8-45F8-4A72-B12B-8A90AC84EF1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97C56-323E-4F1B-B65A-DAA4CC9DC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08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97C56-323E-4F1B-B65A-DAA4CC9DC11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4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52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84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5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58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8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02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270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1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37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51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20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8878A-0F88-4C02-B8D1-C5DD4A01C85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C1271-AA35-426B-88BE-0F60BC3A8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45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6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1233" t="16452" b="16823"/>
          <a:stretch/>
        </p:blipFill>
        <p:spPr>
          <a:xfrm>
            <a:off x="-19049" y="1"/>
            <a:ext cx="12211049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91" y="821253"/>
            <a:ext cx="10609285" cy="5135047"/>
          </a:xfrm>
          <a:prstGeom prst="roundRect">
            <a:avLst>
              <a:gd name="adj" fmla="val 12270"/>
            </a:avLst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47269" y="821253"/>
            <a:ext cx="10675128" cy="5274747"/>
          </a:xfrm>
          <a:prstGeom prst="roundRect">
            <a:avLst>
              <a:gd name="adj" fmla="val 12898"/>
            </a:avLst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679579" y="768808"/>
            <a:ext cx="10942818" cy="5327193"/>
            <a:chOff x="632307" y="16345633"/>
            <a:chExt cx="11741144" cy="563182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307" y="16345633"/>
              <a:ext cx="11741144" cy="5631824"/>
            </a:xfrm>
            <a:prstGeom prst="roundRect">
              <a:avLst>
                <a:gd name="adj" fmla="val 8979"/>
              </a:avLst>
            </a:prstGeom>
            <a:ln w="38100">
              <a:noFill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972062" y="20329546"/>
              <a:ext cx="7704596" cy="74836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4000" b="1" kern="0" dirty="0" smtClean="0">
                  <a:solidFill>
                    <a:srgbClr val="FF5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НЕ </a:t>
              </a:r>
              <a:r>
                <a:rPr lang="ru-RU" sz="4000" b="1" kern="0" dirty="0" smtClean="0">
                  <a:solidFill>
                    <a:srgbClr val="FF5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СТАНЬ</a:t>
              </a:r>
              <a:r>
                <a:rPr lang="en-US" sz="4000" b="1" kern="0" dirty="0" smtClean="0">
                  <a:solidFill>
                    <a:srgbClr val="FF5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ru-RU" sz="4000" b="1" kern="0" dirty="0" smtClean="0">
                  <a:solidFill>
                    <a:srgbClr val="FF5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ДРОППЕРОМ</a:t>
              </a:r>
              <a:endParaRPr lang="ru-RU" sz="4000" b="1" kern="0" dirty="0">
                <a:solidFill>
                  <a:srgbClr val="FF5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20469" y="20983135"/>
              <a:ext cx="6383760" cy="4658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3F3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урок финансовой безопасности</a:t>
              </a:r>
              <a:endParaRPr lang="ru-RU" sz="2400" dirty="0">
                <a:solidFill>
                  <a:srgbClr val="3F327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227" y="920205"/>
            <a:ext cx="2007508" cy="7227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233" y="266535"/>
            <a:ext cx="5131851" cy="41177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468" y="2333465"/>
            <a:ext cx="457861" cy="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6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33" t="16452" b="16823"/>
          <a:stretch/>
        </p:blipFill>
        <p:spPr>
          <a:xfrm>
            <a:off x="0" y="0"/>
            <a:ext cx="12211049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364" y="303749"/>
            <a:ext cx="100505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>
                <a:solidFill>
                  <a:srgbClr val="FFC359"/>
                </a:solidFill>
                <a:latin typeface="Arial Black" panose="020B0A04020102020204" pitchFamily="34" charset="0"/>
              </a:rPr>
              <a:t>КЕЙС 3 </a:t>
            </a:r>
          </a:p>
          <a:p>
            <a:pPr lvl="0"/>
            <a:r>
              <a:rPr lang="ru-RU" sz="3600" dirty="0">
                <a:solidFill>
                  <a:srgbClr val="FFC359"/>
                </a:solidFill>
                <a:latin typeface="Arial Black" panose="020B0A04020102020204" pitchFamily="34" charset="0"/>
              </a:rPr>
              <a:t>СТАНЬ ТАЙНЫМ АГЕНТОМ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 rot="7544263">
            <a:off x="11104055" y="4309257"/>
            <a:ext cx="762000" cy="1130953"/>
          </a:xfrm>
          <a:prstGeom prst="triangle">
            <a:avLst>
              <a:gd name="adj" fmla="val 6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160" y="5589542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9017" y="5731003"/>
            <a:ext cx="403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ЧТО ПОДТАЛКИВАЕТ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 ПОСПЕШНОМУ РЕШЕНИЮ?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34022" y="1882539"/>
            <a:ext cx="10752179" cy="2995501"/>
          </a:xfrm>
          <a:prstGeom prst="roundRect">
            <a:avLst>
              <a:gd name="adj" fmla="val 9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82494" y="2179960"/>
            <a:ext cx="102552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Мы работаем по делу крупной мошеннической группы.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Нам нужно поймать их с поличным.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Помогите нам: на вашу карту придут деньги, вы их снимете и передадите нашему “сотруднику”. Так мы зафиксируем канал вывода средств.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 будете как внештатный помощник полиции, мы обязательно отметим вашу помощь. Деньги для вас безопасны, в базе всё будет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оформлено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34046" y="5604168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43935" y="5762914"/>
            <a:ext cx="371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КОМУ ГРОЗИТ НАКАЗАНИЕ     ЗА УЧАСТИЕ В СХЕМЕ?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72080" y="5589542"/>
            <a:ext cx="360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08079" y="5740081"/>
            <a:ext cx="352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ВЫ ОТВЕТИТЕ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ЭТО ПРЕДЛОЖЕНИЕ?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4108" y="5186220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1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250621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2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340935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3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2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6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33" t="16452" b="16823"/>
          <a:stretch/>
        </p:blipFill>
        <p:spPr>
          <a:xfrm>
            <a:off x="0" y="0"/>
            <a:ext cx="12211049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364" y="303749"/>
            <a:ext cx="100505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>
                <a:solidFill>
                  <a:srgbClr val="FFC359"/>
                </a:solidFill>
                <a:latin typeface="Arial Black" panose="020B0A04020102020204" pitchFamily="34" charset="0"/>
              </a:rPr>
              <a:t>КЕЙС 4 </a:t>
            </a:r>
          </a:p>
          <a:p>
            <a:pPr lvl="0"/>
            <a:r>
              <a:rPr lang="ru-RU" sz="3600" dirty="0">
                <a:solidFill>
                  <a:srgbClr val="FFC359"/>
                </a:solidFill>
                <a:latin typeface="Arial Black" panose="020B0A04020102020204" pitchFamily="34" charset="0"/>
              </a:rPr>
              <a:t>ОБХОД САНКЦИЙ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 rot="7544263">
            <a:off x="11104055" y="4309257"/>
            <a:ext cx="762000" cy="1130953"/>
          </a:xfrm>
          <a:prstGeom prst="triangle">
            <a:avLst>
              <a:gd name="adj" fmla="val 6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160" y="5589542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9017" y="5731003"/>
            <a:ext cx="403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ЧТО ПОДТАЛКИВАЕТ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 ПОСПЕШНОМУ РЕШЕНИЮ?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34022" y="1882539"/>
            <a:ext cx="10752179" cy="2995501"/>
          </a:xfrm>
          <a:prstGeom prst="roundRect">
            <a:avLst>
              <a:gd name="adj" fmla="val 9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82494" y="2233527"/>
            <a:ext cx="102552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Из‑за санкций у наших клиентов за рубежом заблокировали активы. Мы нашли законный способ их вернуть.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Нужны надёжные люди в России, чтобы принять перевод от иностранного партнёра на личную карту, снять деньги и отправить их по реквизитам на специальный счёт.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 получите 5% от суммы. Никакого риска, мы работаем с документами, просто нужно время, чтобы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оформить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34046" y="5604168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43935" y="5762914"/>
            <a:ext cx="371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КОМУ ГРОЗИТ НАКАЗАНИЕ     ЗА УЧАСТИЕ В СХЕМЕ?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72080" y="5589542"/>
            <a:ext cx="360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08079" y="5740081"/>
            <a:ext cx="352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ВЫ ОТВЕТИТЕ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ЭТО ПРЕДЛОЖЕНИЕ?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4108" y="5186220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1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250621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2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340935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3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6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33" t="16452" b="16823"/>
          <a:stretch/>
        </p:blipFill>
        <p:spPr>
          <a:xfrm>
            <a:off x="0" y="0"/>
            <a:ext cx="12211049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364" y="303749"/>
            <a:ext cx="100505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>
                <a:solidFill>
                  <a:srgbClr val="FFC359"/>
                </a:solidFill>
                <a:latin typeface="Arial Black" panose="020B0A04020102020204" pitchFamily="34" charset="0"/>
              </a:rPr>
              <a:t>КЕЙС </a:t>
            </a:r>
            <a:r>
              <a:rPr lang="en-US" sz="4800" dirty="0">
                <a:solidFill>
                  <a:srgbClr val="FFC359"/>
                </a:solidFill>
                <a:latin typeface="Arial Black" panose="020B0A04020102020204" pitchFamily="34" charset="0"/>
              </a:rPr>
              <a:t>5</a:t>
            </a:r>
            <a:r>
              <a:rPr lang="ru-RU" sz="4800" dirty="0">
                <a:solidFill>
                  <a:srgbClr val="FFC359"/>
                </a:solidFill>
                <a:latin typeface="Arial Black" panose="020B0A04020102020204" pitchFamily="34" charset="0"/>
              </a:rPr>
              <a:t> </a:t>
            </a:r>
          </a:p>
          <a:p>
            <a:pPr lvl="0"/>
            <a:r>
              <a:rPr lang="ru-RU" sz="3600" dirty="0">
                <a:solidFill>
                  <a:srgbClr val="FFC359"/>
                </a:solidFill>
                <a:latin typeface="Arial Black" panose="020B0A04020102020204" pitchFamily="34" charset="0"/>
              </a:rPr>
              <a:t>ОШИБКА ПЕРЕВОДА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 rot="7544263">
            <a:off x="11104055" y="4309257"/>
            <a:ext cx="762000" cy="1130953"/>
          </a:xfrm>
          <a:prstGeom prst="triangle">
            <a:avLst>
              <a:gd name="adj" fmla="val 6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160" y="5589542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9017" y="5731003"/>
            <a:ext cx="403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ЧТО ПОДТАЛКИВАЕТ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 ПОСПЕШНОМУ РЕШЕНИЮ?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34022" y="1882539"/>
            <a:ext cx="10752179" cy="2995501"/>
          </a:xfrm>
          <a:prstGeom prst="roundRect">
            <a:avLst>
              <a:gd name="adj" fmla="val 9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82494" y="2487737"/>
            <a:ext cx="105037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Здравствуйте, я по ошибке перевёл деньги не на тот номер.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Очень прошу вернуть, это последние деньги, мне нужно срочно заплатить за лечение.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Переведите, пожалуйста, вот на эту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карту.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Можете тысячу оставить себе за помощь, только сделайте это быстрее.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34046" y="5604168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43935" y="5762914"/>
            <a:ext cx="371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КОМУ ГРОЗИТ НАКАЗАНИЕ     ЗА УЧАСТИЕ В СХЕМЕ?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72080" y="5589542"/>
            <a:ext cx="360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08079" y="5740081"/>
            <a:ext cx="352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ВЫ ОТВЕТИТЕ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ЭТО ПРЕДЛОЖЕНИЕ?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4108" y="5186220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1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250621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2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340935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3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5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6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33" t="16452" b="16823"/>
          <a:stretch/>
        </p:blipFill>
        <p:spPr>
          <a:xfrm>
            <a:off x="0" y="0"/>
            <a:ext cx="12211049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364" y="303749"/>
            <a:ext cx="100505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>
                <a:solidFill>
                  <a:srgbClr val="FFC359"/>
                </a:solidFill>
                <a:latin typeface="Arial Black" panose="020B0A04020102020204" pitchFamily="34" charset="0"/>
              </a:rPr>
              <a:t>КЕЙС 6 </a:t>
            </a:r>
          </a:p>
          <a:p>
            <a:pPr lvl="0"/>
            <a:r>
              <a:rPr lang="ru-RU" sz="3600" dirty="0">
                <a:solidFill>
                  <a:srgbClr val="FFC359"/>
                </a:solidFill>
                <a:latin typeface="Arial Black" panose="020B0A04020102020204" pitchFamily="34" charset="0"/>
              </a:rPr>
              <a:t>ПОДРАБОТКА С КАРТОЙ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 rot="7544263">
            <a:off x="11104055" y="4309257"/>
            <a:ext cx="762000" cy="1130953"/>
          </a:xfrm>
          <a:prstGeom prst="triangle">
            <a:avLst>
              <a:gd name="adj" fmla="val 6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160" y="5589542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9017" y="5731003"/>
            <a:ext cx="403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ЧТО ПОДТАЛКИВАЕТ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 ПОСПЕШНОМУ РЕШЕНИЮ?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34022" y="1882539"/>
            <a:ext cx="10752179" cy="2995501"/>
          </a:xfrm>
          <a:prstGeom prst="roundRect">
            <a:avLst>
              <a:gd name="adj" fmla="val 9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82494" y="2179960"/>
            <a:ext cx="1050370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Кому нужны деньги?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Есть тема: работа для тех, у кого есть карта или электронный кошелек. Никаких навыков не нужно. Просто принимаете переводы и дальше делаете, как я скажу.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день можно поднимать по 5–10 тысяч. Всё почти легально, просто “серая схема”, многие так делают.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Кому интересно — в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личку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34046" y="5604168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43935" y="5762914"/>
            <a:ext cx="371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КОМУ ГРОЗИТ НАКАЗАНИЕ     ЗА УЧАСТИЕ В СХЕМЕ?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72080" y="5589542"/>
            <a:ext cx="360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08079" y="5740081"/>
            <a:ext cx="352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ВЫ ОТВЕТИТЕ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ЭТО ПРЕДЛОЖЕНИЕ?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4108" y="5186220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1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250621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2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340935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3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1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D74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89" y="-18587"/>
            <a:ext cx="10675021" cy="6895174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65406" y="260581"/>
            <a:ext cx="11513093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ПОСМОТРИТЕ ВИДЕО </a:t>
            </a:r>
            <a:b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И ОТВЕТЬТЕ НА ВОПРОСЫ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55239" y="1889356"/>
            <a:ext cx="5792107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Что предложили Артёму в начале видео?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чём «работа» и почему она кажется привлекательной подростку?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90153" y="3097608"/>
            <a:ext cx="5757194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 какими словами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тетя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Лена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объяснила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что это ловушка? Что в этой ситуации ключевое для понимания риска?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90153" y="4305860"/>
            <a:ext cx="5757193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Что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страшнее для подростка: сам факт наказания сейчас или финансовые ограничения в будущем?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90153" y="5534390"/>
            <a:ext cx="5757193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Что нужно сделать первым делом, </a:t>
            </a:r>
            <a:endParaRPr lang="ru-RU" b="1" dirty="0" smtClean="0">
              <a:solidFill>
                <a:sysClr val="windowText" lastClr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если </a:t>
            </a:r>
            <a:r>
              <a:rPr lang="ru-RU" b="1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 поняли, что втянуты в мошенническую схему</a:t>
            </a:r>
            <a:r>
              <a:rPr lang="ru-RU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ru-RU" b="1" dirty="0">
              <a:solidFill>
                <a:sysClr val="windowText" lastClr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874662" y="1766962"/>
            <a:ext cx="540000" cy="508077"/>
            <a:chOff x="15626433" y="1296309"/>
            <a:chExt cx="607730" cy="564621"/>
          </a:xfrm>
        </p:grpSpPr>
        <p:sp>
          <p:nvSpPr>
            <p:cNvPr id="17" name="Овал 16"/>
            <p:cNvSpPr/>
            <p:nvPr/>
          </p:nvSpPr>
          <p:spPr>
            <a:xfrm>
              <a:off x="15626433" y="1307069"/>
              <a:ext cx="607730" cy="553861"/>
            </a:xfrm>
            <a:prstGeom prst="ellipse">
              <a:avLst/>
            </a:prstGeom>
            <a:solidFill>
              <a:srgbClr val="3F3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697091" y="129630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ru-RU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874662" y="2970793"/>
            <a:ext cx="540000" cy="523220"/>
            <a:chOff x="15626433" y="1296309"/>
            <a:chExt cx="607730" cy="581449"/>
          </a:xfrm>
        </p:grpSpPr>
        <p:sp>
          <p:nvSpPr>
            <p:cNvPr id="30" name="Овал 29"/>
            <p:cNvSpPr/>
            <p:nvPr/>
          </p:nvSpPr>
          <p:spPr>
            <a:xfrm>
              <a:off x="15626433" y="1307069"/>
              <a:ext cx="607730" cy="553861"/>
            </a:xfrm>
            <a:prstGeom prst="ellipse">
              <a:avLst/>
            </a:prstGeom>
            <a:solidFill>
              <a:srgbClr val="3F3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697091" y="1296309"/>
              <a:ext cx="476634" cy="581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ru-RU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874662" y="4177609"/>
            <a:ext cx="540000" cy="523220"/>
            <a:chOff x="15626433" y="1296309"/>
            <a:chExt cx="607730" cy="581449"/>
          </a:xfrm>
        </p:grpSpPr>
        <p:sp>
          <p:nvSpPr>
            <p:cNvPr id="33" name="Овал 32"/>
            <p:cNvSpPr/>
            <p:nvPr/>
          </p:nvSpPr>
          <p:spPr>
            <a:xfrm>
              <a:off x="15626433" y="1307069"/>
              <a:ext cx="607730" cy="553861"/>
            </a:xfrm>
            <a:prstGeom prst="ellipse">
              <a:avLst/>
            </a:prstGeom>
            <a:solidFill>
              <a:srgbClr val="3F3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697091" y="1296309"/>
              <a:ext cx="476634" cy="581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ru-RU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874662" y="5379277"/>
            <a:ext cx="540000" cy="523220"/>
            <a:chOff x="15626433" y="1296309"/>
            <a:chExt cx="607730" cy="581449"/>
          </a:xfrm>
        </p:grpSpPr>
        <p:sp>
          <p:nvSpPr>
            <p:cNvPr id="36" name="Овал 35"/>
            <p:cNvSpPr/>
            <p:nvPr/>
          </p:nvSpPr>
          <p:spPr>
            <a:xfrm>
              <a:off x="15626433" y="1307069"/>
              <a:ext cx="607730" cy="553861"/>
            </a:xfrm>
            <a:prstGeom prst="ellipse">
              <a:avLst/>
            </a:prstGeom>
            <a:solidFill>
              <a:srgbClr val="3F3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697091" y="1296309"/>
              <a:ext cx="476634" cy="581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  <a:endParaRPr lang="ru-RU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6" y="1889936"/>
            <a:ext cx="4997781" cy="3332505"/>
          </a:xfrm>
          <a:prstGeom prst="roundRect">
            <a:avLst>
              <a:gd name="adj" fmla="val 5244"/>
            </a:avLst>
          </a:prstGeom>
          <a:ln w="127000">
            <a:solidFill>
              <a:schemeClr val="bg1"/>
            </a:solidFill>
          </a:ln>
        </p:spPr>
      </p:pic>
      <p:grpSp>
        <p:nvGrpSpPr>
          <p:cNvPr id="9" name="Группа 8"/>
          <p:cNvGrpSpPr/>
          <p:nvPr/>
        </p:nvGrpSpPr>
        <p:grpSpPr>
          <a:xfrm>
            <a:off x="2205945" y="3104444"/>
            <a:ext cx="1316702" cy="649111"/>
            <a:chOff x="2932342" y="3568700"/>
            <a:chExt cx="1602204" cy="838761"/>
          </a:xfrm>
        </p:grpSpPr>
        <p:sp>
          <p:nvSpPr>
            <p:cNvPr id="6" name="Равнобедренный треугольник 5"/>
            <p:cNvSpPr/>
            <p:nvPr/>
          </p:nvSpPr>
          <p:spPr>
            <a:xfrm rot="5400000">
              <a:off x="3801679" y="3673867"/>
              <a:ext cx="838033" cy="6277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32342" y="3581400"/>
              <a:ext cx="198764" cy="826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306991" y="3581400"/>
              <a:ext cx="198764" cy="826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6656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t="18378" b="13854"/>
          <a:stretch/>
        </p:blipFill>
        <p:spPr>
          <a:xfrm>
            <a:off x="466433" y="0"/>
            <a:ext cx="10673125" cy="68961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66433" y="339047"/>
            <a:ext cx="11323951" cy="914974"/>
          </a:xfrm>
          <a:prstGeom prst="roundRect">
            <a:avLst/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ДРОППЕР 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посредник в мошеннической цепи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110" y="1652514"/>
            <a:ext cx="308760" cy="74984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66434" y="2740016"/>
            <a:ext cx="6351462" cy="1044000"/>
          </a:xfrm>
          <a:prstGeom prst="roundRect">
            <a:avLst/>
          </a:prstGeom>
          <a:solidFill>
            <a:srgbClr val="786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ОТДАЮТ МОШЕННИКАМ БАНКОВСКИЕ КАРТЫ ИЛИ ДОСТУП К ОНЛАЙН-БАНКУ </a:t>
            </a:r>
            <a:endParaRPr lang="ru-RU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401" y="1811460"/>
            <a:ext cx="5598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3F327A"/>
                </a:solidFill>
                <a:latin typeface="Arial Black" panose="020B0A04020102020204" pitchFamily="34" charset="0"/>
              </a:rPr>
              <a:t>ЧТО ОНИ ДЕЛАЮТ</a:t>
            </a:r>
            <a:endParaRPr lang="ru-RU" sz="4000" dirty="0">
              <a:solidFill>
                <a:srgbClr val="3F327A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12" y="1811460"/>
            <a:ext cx="459221" cy="1115253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66432" y="5270011"/>
            <a:ext cx="6351464" cy="1044000"/>
          </a:xfrm>
          <a:prstGeom prst="roundRect">
            <a:avLst/>
          </a:prstGeom>
          <a:solidFill>
            <a:srgbClr val="786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ПРИНИМАЮТ НАЛИЧНЫЕ ДЕНЬГИ, </a:t>
            </a:r>
            <a:endParaRPr lang="en-US" sz="2000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ВНОСЯТ ИХ НА СЧЕТА ДЛЯ ПЕРЕВОДА </a:t>
            </a:r>
            <a:endParaRPr lang="ru-RU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6432" y="4054873"/>
            <a:ext cx="6351464" cy="1008000"/>
          </a:xfrm>
          <a:prstGeom prst="roundRect">
            <a:avLst/>
          </a:prstGeom>
          <a:solidFill>
            <a:srgbClr val="786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ПОЛУЧАЮТ НА СВОИ КАРТЫ ДЕНЬГИ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И ПЕРЕДАЮТ ИХ ДРУГИМ ЛИЦАМ </a:t>
            </a:r>
            <a:endParaRPr lang="ru-RU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803900" y="1652514"/>
            <a:ext cx="6714152" cy="5205485"/>
            <a:chOff x="13470428" y="-3984326"/>
            <a:chExt cx="7221181" cy="553109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37" b="89844" l="4883" r="94922">
                          <a14:foregroundMark x1="30469" y1="26758" x2="43750" y2="25000"/>
                          <a14:foregroundMark x1="54590" y1="29004" x2="70996" y2="27539"/>
                          <a14:foregroundMark x1="87012" y1="81543" x2="43750" y2="45605"/>
                          <a14:foregroundMark x1="82031" y1="80273" x2="46387" y2="76465"/>
                          <a14:backgroundMark x1="63086" y1="47168" x2="85938" y2="75391"/>
                          <a14:backgroundMark x1="88086" y1="48730" x2="6934" y2="80566"/>
                          <a14:backgroundMark x1="19629" y1="51953" x2="16992" y2="86816"/>
                          <a14:backgroundMark x1="24609" y1="73535" x2="23438" y2="88086"/>
                          <a14:backgroundMark x1="27832" y1="75195" x2="12793" y2="78613"/>
                          <a14:backgroundMark x1="26660" y1="74121" x2="27832" y2="70508"/>
                          <a14:backgroundMark x1="27246" y1="72754" x2="27246" y2="79785"/>
                          <a14:backgroundMark x1="29102" y1="73926" x2="13379" y2="79590"/>
                          <a14:backgroundMark x1="19238" y1="77344" x2="29102" y2="74121"/>
                          <a14:backgroundMark x1="21777" y1="76563" x2="25684" y2="72949"/>
                          <a14:backgroundMark x1="26465" y1="75195" x2="47656" y2="70508"/>
                          <a14:backgroundMark x1="30859" y1="57227" x2="82520" y2="71094"/>
                          <a14:backgroundMark x1="87695" y1="81641" x2="45410" y2="45508"/>
                          <a14:backgroundMark x1="43750" y1="44922" x2="46387" y2="53027"/>
                          <a14:backgroundMark x1="48438" y1="45117" x2="81641" y2="46973"/>
                          <a14:backgroundMark x1="55469" y1="58887" x2="72168" y2="71387"/>
                          <a14:backgroundMark x1="45215" y1="46973" x2="54883" y2="56445"/>
                          <a14:backgroundMark x1="44824" y1="46777" x2="55664" y2="54395"/>
                          <a14:backgroundMark x1="45215" y1="46582" x2="45215" y2="46582"/>
                          <a14:backgroundMark x1="46191" y1="47363" x2="46191" y2="47363"/>
                          <a14:backgroundMark x1="46777" y1="47363" x2="46777" y2="47363"/>
                          <a14:backgroundMark x1="59668" y1="73926" x2="87500" y2="83594"/>
                          <a14:backgroundMark x1="89551" y1="66406" x2="44141" y2="80371"/>
                          <a14:backgroundMark x1="52832" y1="52344" x2="55664" y2="64160"/>
                          <a14:backgroundMark x1="50879" y1="50098" x2="59473" y2="68066"/>
                          <a14:backgroundMark x1="58691" y1="51465" x2="64746" y2="75098"/>
                          <a14:backgroundMark x1="53613" y1="50879" x2="61133" y2="68652"/>
                          <a14:backgroundMark x1="58105" y1="52148" x2="60742" y2="72461"/>
                          <a14:backgroundMark x1="63770" y1="55566" x2="70996" y2="77344"/>
                          <a14:backgroundMark x1="71191" y1="60742" x2="77051" y2="80566"/>
                          <a14:backgroundMark x1="76660" y1="63770" x2="79688" y2="81348"/>
                          <a14:backgroundMark x1="78809" y1="65820" x2="81836" y2="82520"/>
                          <a14:backgroundMark x1="43945" y1="47461" x2="78809" y2="58789"/>
                          <a14:backgroundMark x1="77051" y1="62598" x2="55859" y2="58789"/>
                          <a14:backgroundMark x1="44336" y1="48047" x2="60254" y2="56152"/>
                        </a14:backgroundRemoval>
                      </a14:imgEffect>
                    </a14:imgLayer>
                  </a14:imgProps>
                </a:ext>
              </a:extLst>
            </a:blip>
            <a:srcRect b="48005"/>
            <a:stretch/>
          </p:blipFill>
          <p:spPr>
            <a:xfrm>
              <a:off x="13488895" y="-3984326"/>
              <a:ext cx="7202714" cy="374507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37" b="89844" l="4883" r="94922">
                          <a14:foregroundMark x1="17871" y1="77930" x2="75879" y2="54297"/>
                          <a14:foregroundMark x1="87012" y1="81543" x2="43750" y2="45605"/>
                          <a14:foregroundMark x1="47754" y1="46289" x2="79590" y2="47168"/>
                          <a14:foregroundMark x1="81250" y1="47559" x2="85449" y2="47852"/>
                          <a14:foregroundMark x1="85742" y1="49219" x2="85840" y2="76270"/>
                          <a14:foregroundMark x1="62207" y1="74805" x2="61133" y2="71680"/>
                          <a14:foregroundMark x1="82031" y1="80273" x2="46387" y2="76465"/>
                          <a14:foregroundMark x1="78711" y1="54395" x2="73828" y2="48340"/>
                          <a14:foregroundMark x1="56250" y1="73730" x2="50781" y2="72266"/>
                          <a14:foregroundMark x1="78223" y1="55957" x2="78223" y2="55957"/>
                          <a14:backgroundMark x1="20020" y1="15039" x2="86133" y2="33398"/>
                        </a14:backgroundRemoval>
                      </a14:imgEffect>
                    </a14:imgLayer>
                  </a14:imgProps>
                </a:ext>
              </a:extLst>
            </a:blip>
            <a:srcRect t="42445" b="16826"/>
            <a:stretch/>
          </p:blipFill>
          <p:spPr>
            <a:xfrm>
              <a:off x="13470428" y="-1386798"/>
              <a:ext cx="7202714" cy="2933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07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t="18378" b="13854"/>
          <a:stretch/>
        </p:blipFill>
        <p:spPr>
          <a:xfrm>
            <a:off x="651721" y="0"/>
            <a:ext cx="10673125" cy="6896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4227">
            <a:off x="4638248" y="1354726"/>
            <a:ext cx="322651" cy="7835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4009" y="312383"/>
            <a:ext cx="905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3F327A"/>
                </a:solidFill>
                <a:latin typeface="Arial Black" panose="020B0A04020102020204" pitchFamily="34" charset="0"/>
              </a:rPr>
              <a:t>ЛЕГЕНДЫ ДЛЯ ВОВЛЕЧЕНИЯ</a:t>
            </a:r>
            <a:endParaRPr lang="ru-RU" sz="4000" dirty="0">
              <a:solidFill>
                <a:srgbClr val="3F327A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23996" y="1096240"/>
            <a:ext cx="6477329" cy="5888549"/>
            <a:chOff x="5275035" y="990102"/>
            <a:chExt cx="6477329" cy="588854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275035" y="1154149"/>
              <a:ext cx="6477329" cy="487735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06007">
              <a:off x="8806584" y="990102"/>
              <a:ext cx="509111" cy="12364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25048" y="3793604"/>
              <a:ext cx="4016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 smtClean="0">
                  <a:solidFill>
                    <a:srgbClr val="3F327A"/>
                  </a:solidFill>
                  <a:latin typeface="Arial Black" panose="020B0A04020102020204" pitchFamily="34" charset="0"/>
                </a:rPr>
                <a:t>ПРЕДЛАГАЮТ РАБОТУ</a:t>
              </a:r>
              <a:endParaRPr lang="ru-RU" sz="2200" dirty="0">
                <a:solidFill>
                  <a:srgbClr val="3F327A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25048" y="4224589"/>
              <a:ext cx="456839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b="1" dirty="0" smtClean="0">
                  <a:solidFill>
                    <a:srgbClr val="3F3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Большой и быстрый заработок</a:t>
              </a:r>
            </a:p>
            <a:p>
              <a:pPr>
                <a:spcAft>
                  <a:spcPts val="600"/>
                </a:spcAft>
              </a:pPr>
              <a:r>
                <a:rPr lang="ru-RU" sz="2000" b="1" dirty="0" smtClean="0">
                  <a:solidFill>
                    <a:srgbClr val="3F3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Удаленный режим работы</a:t>
              </a:r>
            </a:p>
            <a:p>
              <a:pPr>
                <a:spcAft>
                  <a:spcPts val="600"/>
                </a:spcAft>
              </a:pPr>
              <a:r>
                <a:rPr lang="ru-RU" sz="2000" b="1" dirty="0" smtClean="0">
                  <a:solidFill>
                    <a:srgbClr val="3F3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работы и специальные навыки </a:t>
              </a:r>
              <a:r>
                <a:rPr lang="ru-RU" sz="2000" b="1" u="sng" dirty="0" smtClean="0">
                  <a:solidFill>
                    <a:srgbClr val="3F3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требуются</a:t>
              </a:r>
              <a:endParaRPr lang="ru-RU" sz="2000" b="1" u="sng" dirty="0">
                <a:solidFill>
                  <a:srgbClr val="3F327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/>
            <a:srcRect t="1" b="67"/>
            <a:stretch/>
          </p:blipFill>
          <p:spPr>
            <a:xfrm>
              <a:off x="7335901" y="6031499"/>
              <a:ext cx="2019300" cy="84715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/>
            <a:srcRect t="85776"/>
            <a:stretch/>
          </p:blipFill>
          <p:spPr>
            <a:xfrm>
              <a:off x="5472706" y="5739596"/>
              <a:ext cx="5677533" cy="519660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1074009" y="3434544"/>
            <a:ext cx="2943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3F327A"/>
                </a:solidFill>
                <a:latin typeface="Arial Black" panose="020B0A04020102020204" pitchFamily="34" charset="0"/>
              </a:rPr>
              <a:t>МОШЕННИКИ</a:t>
            </a:r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7358733" y="1263084"/>
            <a:ext cx="4310614" cy="1239906"/>
            <a:chOff x="7358733" y="1508122"/>
            <a:chExt cx="4310614" cy="1239906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7667536" y="1829038"/>
              <a:ext cx="4001811" cy="918990"/>
            </a:xfrm>
            <a:prstGeom prst="roundRect">
              <a:avLst/>
            </a:prstGeom>
            <a:solidFill>
              <a:srgbClr val="FD7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АДМИНИНИСТРАТОР ЛОТЕРЕИ</a:t>
              </a:r>
              <a:endParaRPr lang="ru-RU" sz="2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7358733" y="1545597"/>
              <a:ext cx="607730" cy="553861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405959" y="1508122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ru-RU" sz="3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358733" y="2620835"/>
            <a:ext cx="4310614" cy="1211958"/>
            <a:chOff x="7358733" y="2745806"/>
            <a:chExt cx="4310614" cy="1211958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7656229" y="3038774"/>
              <a:ext cx="4013118" cy="918990"/>
            </a:xfrm>
            <a:prstGeom prst="roundRect">
              <a:avLst/>
            </a:prstGeom>
            <a:solidFill>
              <a:srgbClr val="FD7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ПОМОГИ МЕНЕДЖЕРУ БАНКА</a:t>
              </a:r>
              <a:endParaRPr lang="ru-RU" sz="2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7358733" y="2745806"/>
              <a:ext cx="607730" cy="646331"/>
              <a:chOff x="12734203" y="1494728"/>
              <a:chExt cx="607730" cy="646331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12734203" y="1527580"/>
                <a:ext cx="607730" cy="553861"/>
              </a:xfrm>
              <a:prstGeom prst="ellipse">
                <a:avLst/>
              </a:prstGeom>
              <a:solidFill>
                <a:srgbClr val="FFC3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781429" y="1494728"/>
                <a:ext cx="4924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6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</a:t>
                </a:r>
                <a:endParaRPr lang="ru-RU" sz="36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32" name="Группа 31"/>
          <p:cNvGrpSpPr/>
          <p:nvPr/>
        </p:nvGrpSpPr>
        <p:grpSpPr>
          <a:xfrm>
            <a:off x="7405959" y="3978586"/>
            <a:ext cx="4263388" cy="1212522"/>
            <a:chOff x="7405959" y="3950638"/>
            <a:chExt cx="4263388" cy="121252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7652181" y="4244170"/>
              <a:ext cx="4017166" cy="918990"/>
            </a:xfrm>
            <a:prstGeom prst="roundRect">
              <a:avLst/>
            </a:prstGeom>
            <a:solidFill>
              <a:srgbClr val="FD7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СТАНЬ ПОМОЩНИКОМ ПОЛИЦИИ </a:t>
              </a:r>
              <a:endParaRPr lang="ru-RU" sz="2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7405959" y="3983490"/>
              <a:ext cx="607730" cy="553861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53185" y="395063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ru-RU" sz="3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405959" y="5374893"/>
            <a:ext cx="4266006" cy="1186320"/>
            <a:chOff x="7403341" y="5182236"/>
            <a:chExt cx="4266006" cy="11863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662166" y="5449565"/>
              <a:ext cx="4007181" cy="918991"/>
            </a:xfrm>
            <a:prstGeom prst="roundRect">
              <a:avLst/>
            </a:prstGeom>
            <a:solidFill>
              <a:srgbClr val="FD7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ОШИБОЧНЫЙ ПЕРЕВОД ОТ НЕЗНАКОМЦА</a:t>
              </a:r>
              <a:endParaRPr lang="ru-RU" sz="2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7403341" y="5215088"/>
              <a:ext cx="607730" cy="553861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50567" y="5182236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  <a:endParaRPr lang="ru-RU" sz="3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45803">
            <a:off x="1181219" y="1873841"/>
            <a:ext cx="334942" cy="813431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5626433" y="1295586"/>
            <a:ext cx="607730" cy="646331"/>
            <a:chOff x="15626433" y="1295586"/>
            <a:chExt cx="607730" cy="646331"/>
          </a:xfrm>
        </p:grpSpPr>
        <p:sp>
          <p:nvSpPr>
            <p:cNvPr id="34" name="Овал 33"/>
            <p:cNvSpPr/>
            <p:nvPr/>
          </p:nvSpPr>
          <p:spPr>
            <a:xfrm>
              <a:off x="15626433" y="1307069"/>
              <a:ext cx="607730" cy="553861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684076" y="1295586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ru-RU" sz="3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918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8378" b="13854"/>
          <a:stretch/>
        </p:blipFill>
        <p:spPr>
          <a:xfrm>
            <a:off x="651721" y="0"/>
            <a:ext cx="10673125" cy="6896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00681"/>
            <a:ext cx="10515601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3F327A"/>
                </a:solidFill>
                <a:latin typeface="Arial Black" panose="020B0A04020102020204" pitchFamily="34" charset="0"/>
                <a:ea typeface="+mn-ea"/>
                <a:cs typeface="+mn-cs"/>
              </a:rPr>
              <a:t>ЧТО ГРОЗИТ ДРОППЕРАМ</a:t>
            </a:r>
            <a:endParaRPr lang="ru-RU" sz="4000" dirty="0">
              <a:solidFill>
                <a:srgbClr val="3F327A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" name="AutoShape 2" descr="https://i.oneme.ru/i?r=BTE2sh_eZW7g8kugOdIm2NotdkUUnRtFSbvl71T72r2Mzr9YyiIewT8gkz14qJQNI2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46190">
            <a:off x="7601050" y="2551422"/>
            <a:ext cx="591189" cy="14357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12423">
            <a:off x="8003601" y="2184223"/>
            <a:ext cx="378760" cy="9198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7279">
            <a:off x="11269485" y="3401802"/>
            <a:ext cx="448780" cy="1089896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47155" y="5567375"/>
            <a:ext cx="6408000" cy="648000"/>
          </a:xfrm>
          <a:prstGeom prst="roundRect">
            <a:avLst>
              <a:gd name="adj" fmla="val 25840"/>
            </a:avLst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15377" y="5720233"/>
            <a:ext cx="6069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БЛОКИРОВКА КАРТ И ОНЛАЙН-БАНКОВ</a:t>
            </a:r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31900" y="1717596"/>
            <a:ext cx="524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400" dirty="0">
                <a:solidFill>
                  <a:srgbClr val="7860DC"/>
                </a:solidFill>
                <a:latin typeface="Arial Black" panose="020B0A04020102020204" pitchFamily="34" charset="0"/>
              </a:rPr>
              <a:t>УГОЛОВНОЕ НАКАЗАНИЕ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27334" y="4709470"/>
            <a:ext cx="5245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7860DC"/>
                </a:solidFill>
                <a:latin typeface="Arial Black" panose="020B0A04020102020204" pitchFamily="34" charset="0"/>
              </a:rPr>
              <a:t>ПОПАДАНИЕ </a:t>
            </a:r>
          </a:p>
          <a:p>
            <a:pPr lvl="0"/>
            <a:r>
              <a:rPr lang="ru-RU" sz="2400" dirty="0" smtClean="0">
                <a:solidFill>
                  <a:srgbClr val="7860DC"/>
                </a:solidFill>
                <a:latin typeface="Arial Black" panose="020B0A04020102020204" pitchFamily="34" charset="0"/>
              </a:rPr>
              <a:t>В БАЗУ ДРОППЕРОВ </a:t>
            </a:r>
            <a:endParaRPr lang="ru-RU" sz="2400" dirty="0">
              <a:solidFill>
                <a:srgbClr val="7860DC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02" y="1398100"/>
            <a:ext cx="486956" cy="7673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0996">
            <a:off x="481462" y="4755127"/>
            <a:ext cx="704342" cy="6451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2" b="93555" l="2441" r="93457"/>
                    </a14:imgEffect>
                  </a14:imgLayer>
                </a14:imgProps>
              </a:ext>
            </a:extLst>
          </a:blip>
          <a:srcRect l="13412" t="4193" b="10399"/>
          <a:stretch/>
        </p:blipFill>
        <p:spPr>
          <a:xfrm>
            <a:off x="6884390" y="1292349"/>
            <a:ext cx="5642658" cy="556565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227334" y="3240259"/>
            <a:ext cx="524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400" dirty="0" smtClean="0">
                <a:solidFill>
                  <a:srgbClr val="7860DC"/>
                </a:solidFill>
                <a:latin typeface="Arial Black" panose="020B0A04020102020204" pitchFamily="34" charset="0"/>
              </a:rPr>
              <a:t>ШТРАФ</a:t>
            </a:r>
            <a:endParaRPr lang="ru-RU" sz="2400" dirty="0">
              <a:solidFill>
                <a:srgbClr val="7860DC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371" y="3076351"/>
            <a:ext cx="606524" cy="606524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647155" y="3799383"/>
            <a:ext cx="6408000" cy="648000"/>
          </a:xfrm>
          <a:prstGeom prst="roundRect">
            <a:avLst>
              <a:gd name="adj" fmla="val 25840"/>
            </a:avLst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47155" y="3902523"/>
            <a:ext cx="640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</a:t>
            </a: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1 000 000 рублей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47155" y="2295769"/>
            <a:ext cx="6408000" cy="648000"/>
          </a:xfrm>
          <a:prstGeom prst="roundRect">
            <a:avLst>
              <a:gd name="adj" fmla="val 25840"/>
            </a:avLst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51721" y="2379860"/>
            <a:ext cx="640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</a:t>
            </a: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ЛЕТ ЛИШЕНИЯ СВОБОДЫ</a:t>
            </a: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1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378" b="13854"/>
          <a:stretch/>
        </p:blipFill>
        <p:spPr>
          <a:xfrm>
            <a:off x="651721" y="0"/>
            <a:ext cx="10673125" cy="6896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107" y="-7106"/>
            <a:ext cx="1052476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3F327A"/>
                </a:solidFill>
                <a:latin typeface="Arial Black" panose="020B0A04020102020204" pitchFamily="34" charset="0"/>
                <a:ea typeface="+mn-ea"/>
                <a:cs typeface="+mn-cs"/>
              </a:rPr>
              <a:t>КАК НЕ СТАТЬ ДРОППЕРОМ </a:t>
            </a:r>
            <a:endParaRPr lang="ru-RU" sz="4000" dirty="0">
              <a:solidFill>
                <a:srgbClr val="3F327A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" name="AutoShape 2" descr="https://i.oneme.ru/i?r=BTE2sh_eZW7g8kugOdIm2NotdkUUnRtFSbvl71T72r2Mzr9YyiIewT8gkz14qJQNI2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91731" y="4543125"/>
            <a:ext cx="4680000" cy="1968599"/>
          </a:xfrm>
          <a:prstGeom prst="roundRect">
            <a:avLst/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ВОЗВРАЩАЙТЕ САМОСТОЯТЕЛЬНО ДЕНЬГИ ПО «ОШИБОЧНЫМ» ПЕРЕВОДАМ — </a:t>
            </a:r>
            <a:endParaRPr lang="en-US" sz="2000" b="1">
              <a:solidFill>
                <a:prstClr val="whit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b="1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ОБРАЩАЙТЕСЬ В БАНК</a:t>
            </a:r>
            <a:endParaRPr lang="ru-RU" sz="2000" b="1" dirty="0">
              <a:solidFill>
                <a:prstClr val="whit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01721" y="1641551"/>
            <a:ext cx="4680000" cy="2282783"/>
          </a:xfrm>
          <a:prstGeom prst="roundRect">
            <a:avLst/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НЕ ПЕРЕДАВАЙТЕ </a:t>
            </a:r>
            <a:endParaRPr lang="en-US" sz="20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ДАННЫЕ СВОЕЙ КАРТЫ, CVV-КОД, ПАРОЛИ, </a:t>
            </a:r>
            <a:endParaRPr lang="en-US" sz="20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КОДЫ ИЗ SMS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76975" y="1641551"/>
            <a:ext cx="4680000" cy="2269123"/>
          </a:xfrm>
          <a:prstGeom prst="roundRect">
            <a:avLst/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СТАНОВИТЕСЬ ПОСРЕДНИКОМ </a:t>
            </a:r>
            <a:endParaRPr lang="en-US" sz="2000" b="1" dirty="0" smtClean="0">
              <a:solidFill>
                <a:prstClr val="whit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ПЕРЕВОДАХ </a:t>
            </a:r>
          </a:p>
          <a:p>
            <a:pPr lvl="0" algn="ctr"/>
            <a: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ДЛЯ НЕИЗВЕСТНЫХ ЛЮДЕЙ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876974" y="4543126"/>
            <a:ext cx="4680000" cy="1968599"/>
          </a:xfrm>
          <a:prstGeom prst="roundRect">
            <a:avLst/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НЕ СОГЛАШАЙТЕСЬ </a:t>
            </a:r>
          </a:p>
          <a:p>
            <a:pPr algn="ctr"/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НА СОМНИТЕЛЬНЫЕ</a:t>
            </a:r>
            <a:r>
              <a:rPr lang="en-US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«ПОДРАБОТКИ», </a:t>
            </a:r>
          </a:p>
          <a:p>
            <a:pPr algn="ctr"/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ГДЕ ОТ ВАС ТРЕБУЮТ </a:t>
            </a:r>
          </a:p>
          <a:p>
            <a:pPr algn="ctr"/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ТОЛЬКО ОФОРМИТЬ КАРТУ</a:t>
            </a:r>
            <a:endParaRPr lang="ru-RU" sz="20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51721" y="1178209"/>
            <a:ext cx="900000" cy="923330"/>
            <a:chOff x="388408" y="1476673"/>
            <a:chExt cx="900000" cy="923330"/>
          </a:xfrm>
        </p:grpSpPr>
        <p:sp>
          <p:nvSpPr>
            <p:cNvPr id="16" name="Овал 15"/>
            <p:cNvSpPr/>
            <p:nvPr/>
          </p:nvSpPr>
          <p:spPr>
            <a:xfrm>
              <a:off x="388408" y="1480028"/>
              <a:ext cx="900000" cy="900000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629" y="1476673"/>
              <a:ext cx="6463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ru-RU" sz="54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477692" y="1179886"/>
            <a:ext cx="900000" cy="923330"/>
            <a:chOff x="388408" y="1476673"/>
            <a:chExt cx="900000" cy="923330"/>
          </a:xfrm>
        </p:grpSpPr>
        <p:sp>
          <p:nvSpPr>
            <p:cNvPr id="20" name="Овал 19"/>
            <p:cNvSpPr/>
            <p:nvPr/>
          </p:nvSpPr>
          <p:spPr>
            <a:xfrm>
              <a:off x="388408" y="1480028"/>
              <a:ext cx="900000" cy="900000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0629" y="1476673"/>
              <a:ext cx="6463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ru-RU" sz="54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51721" y="4082328"/>
            <a:ext cx="900000" cy="923330"/>
            <a:chOff x="388408" y="1476673"/>
            <a:chExt cx="900000" cy="923330"/>
          </a:xfrm>
        </p:grpSpPr>
        <p:sp>
          <p:nvSpPr>
            <p:cNvPr id="23" name="Овал 22"/>
            <p:cNvSpPr/>
            <p:nvPr/>
          </p:nvSpPr>
          <p:spPr>
            <a:xfrm>
              <a:off x="388408" y="1480028"/>
              <a:ext cx="900000" cy="900000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0629" y="1476673"/>
              <a:ext cx="6463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ru-RU" sz="54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477692" y="4082328"/>
            <a:ext cx="900000" cy="923330"/>
            <a:chOff x="388408" y="1476673"/>
            <a:chExt cx="900000" cy="923330"/>
          </a:xfrm>
        </p:grpSpPr>
        <p:sp>
          <p:nvSpPr>
            <p:cNvPr id="37" name="Овал 36"/>
            <p:cNvSpPr/>
            <p:nvPr/>
          </p:nvSpPr>
          <p:spPr>
            <a:xfrm>
              <a:off x="388408" y="1480028"/>
              <a:ext cx="900000" cy="900000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0629" y="1476673"/>
              <a:ext cx="6463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  <a:endParaRPr lang="ru-RU" sz="54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89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378" b="13854"/>
          <a:stretch/>
        </p:blipFill>
        <p:spPr>
          <a:xfrm>
            <a:off x="651721" y="0"/>
            <a:ext cx="10673125" cy="6896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718" y="193879"/>
            <a:ext cx="11261282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3F327A"/>
                </a:solidFill>
                <a:latin typeface="Arial Black" panose="020B0A04020102020204" pitchFamily="34" charset="0"/>
                <a:ea typeface="+mn-ea"/>
                <a:cs typeface="+mn-cs"/>
              </a:rPr>
              <a:t>ЧТО ДЕЛАТЬ, </a:t>
            </a:r>
            <a:br>
              <a:rPr lang="ru-RU" sz="4000" dirty="0" smtClean="0">
                <a:solidFill>
                  <a:srgbClr val="3F327A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srgbClr val="3F327A"/>
                </a:solidFill>
                <a:latin typeface="Arial Black" panose="020B0A04020102020204" pitchFamily="34" charset="0"/>
                <a:ea typeface="+mn-ea"/>
                <a:cs typeface="+mn-cs"/>
              </a:rPr>
              <a:t>ЕСЛИ ВЫ СТАЛИ ДРОППЕРОМ</a:t>
            </a:r>
            <a:endParaRPr lang="ru-RU" sz="4000" dirty="0">
              <a:solidFill>
                <a:srgbClr val="3F327A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" name="AutoShape 2" descr="https://i.oneme.ru/i?r=BTE2sh_eZW7g8kugOdIm2NotdkUUnRtFSbvl71T72r2Mzr9YyiIewT8gkz14qJQNI2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i.oneme.ru/i?r=BTE2sh_eZW7g8kugOdIm2NotR2zWX0aUvfkNqrEIisjvdL9YyiIewT8gkz14qJQNI2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88241" y="1785956"/>
            <a:ext cx="6757827" cy="684000"/>
          </a:xfrm>
          <a:prstGeom prst="roundRect">
            <a:avLst/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ПРЕКРАТИТЕ ОПЕРАЦИИ ПО КАРТЕ</a:t>
            </a:r>
            <a:endParaRPr lang="ru-RU" sz="20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90613" y="2870736"/>
            <a:ext cx="6776203" cy="684000"/>
          </a:xfrm>
          <a:prstGeom prst="roundRect">
            <a:avLst/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УВЕДОМИТЕ БАНК, ВЫПУСТИВШИЙ КАРТУ</a:t>
            </a:r>
            <a:endParaRPr lang="ru-RU" sz="20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76069" y="3952209"/>
            <a:ext cx="6757827" cy="864000"/>
          </a:xfrm>
          <a:prstGeom prst="roundRect">
            <a:avLst/>
          </a:prstGeom>
          <a:solidFill>
            <a:srgbClr val="FD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ПОЗВОНИТЕ В ПОЛИЦИЮ ИЛИ ОБРАТИТЕСЬ 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В ИНТЕРНЕТ-ПРИЕМНУЮ БАНКА РОССИИ</a:t>
            </a:r>
            <a:endParaRPr lang="ru-RU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3" b="94043" l="4297" r="98340">
                        <a14:foregroundMark x1="37012" y1="65137" x2="44922" y2="73730"/>
                        <a14:foregroundMark x1="70703" y1="24512" x2="74121" y2="88477"/>
                        <a14:foregroundMark x1="53320" y1="55176" x2="65039" y2="63770"/>
                        <a14:foregroundMark x1="60254" y1="53223" x2="60742" y2="66309"/>
                        <a14:foregroundMark x1="55762" y1="66797" x2="58789" y2="71094"/>
                        <a14:foregroundMark x1="62695" y1="69629" x2="62988" y2="83398"/>
                        <a14:foregroundMark x1="52051" y1="52637" x2="58594" y2="53125"/>
                        <a14:foregroundMark x1="60449" y1="52051" x2="86719" y2="51172"/>
                        <a14:foregroundMark x1="82031" y1="61230" x2="81250" y2="65430"/>
                        <a14:foregroundMark x1="65918" y1="24805" x2="76074" y2="25586"/>
                        <a14:foregroundMark x1="74121" y1="21387" x2="84668" y2="35547"/>
                        <a14:foregroundMark x1="82422" y1="38086" x2="82422" y2="38086"/>
                        <a14:foregroundMark x1="83008" y1="41309" x2="83008" y2="41309"/>
                        <a14:foregroundMark x1="65332" y1="43262" x2="65332" y2="43262"/>
                        <a14:foregroundMark x1="65137" y1="50391" x2="65137" y2="50391"/>
                        <a14:foregroundMark x1="66113" y1="48730" x2="66113" y2="48730"/>
                        <a14:foregroundMark x1="90820" y1="71875" x2="90820" y2="71875"/>
                        <a14:foregroundMark x1="88574" y1="55469" x2="88574" y2="55469"/>
                        <a14:foregroundMark x1="91406" y1="70898" x2="91406" y2="70898"/>
                        <a14:foregroundMark x1="90332" y1="73926" x2="90332" y2="73926"/>
                        <a14:foregroundMark x1="60156" y1="83887" x2="61914" y2="74414"/>
                        <a14:foregroundMark x1="59961" y1="85840" x2="60742" y2="81641"/>
                      </a14:backgroundRemoval>
                    </a14:imgEffect>
                  </a14:imgLayer>
                </a14:imgProps>
              </a:ext>
            </a:extLst>
          </a:blip>
          <a:srcRect r="3757" b="10473"/>
          <a:stretch/>
        </p:blipFill>
        <p:spPr>
          <a:xfrm>
            <a:off x="7112796" y="2006600"/>
            <a:ext cx="5215283" cy="48514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276069" y="5249536"/>
            <a:ext cx="2808000" cy="13369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object 12"/>
          <p:cNvSpPr txBox="1"/>
          <p:nvPr/>
        </p:nvSpPr>
        <p:spPr>
          <a:xfrm>
            <a:off x="1608029" y="5357728"/>
            <a:ext cx="208862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/>
            <a:r>
              <a:rPr sz="4800" b="1" kern="0" spc="-25" dirty="0">
                <a:solidFill>
                  <a:srgbClr val="3F327A"/>
                </a:solidFill>
                <a:latin typeface="Arial Black" panose="020B0A04020102020204" pitchFamily="34" charset="0"/>
                <a:cs typeface="Verdana"/>
              </a:rPr>
              <a:t>112</a:t>
            </a:r>
            <a:endParaRPr sz="4400" kern="0" dirty="0">
              <a:solidFill>
                <a:srgbClr val="3F327A"/>
              </a:solidFill>
              <a:latin typeface="Arial Black" panose="020B0A04020102020204" pitchFamily="34" charset="0"/>
              <a:cs typeface="Verdana"/>
            </a:endParaRPr>
          </a:p>
          <a:p>
            <a:pPr marL="26034"/>
            <a:r>
              <a:rPr lang="ru-RU" sz="2400" kern="0" spc="-10" dirty="0" smtClean="0">
                <a:solidFill>
                  <a:srgbClr val="3F327A"/>
                </a:solidFill>
                <a:latin typeface="Arial Black" panose="020B0A04020102020204" pitchFamily="34" charset="0"/>
                <a:cs typeface="Verdana"/>
              </a:rPr>
              <a:t>ПОЛИЦИЯ</a:t>
            </a:r>
            <a:endParaRPr lang="ru-RU" sz="3200" kern="0" dirty="0">
              <a:solidFill>
                <a:srgbClr val="3F327A"/>
              </a:solidFill>
              <a:latin typeface="Arial Black" panose="020B0A04020102020204" pitchFamily="34" charset="0"/>
              <a:cs typeface="Verdana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2733" y="5249682"/>
            <a:ext cx="2903205" cy="13369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object 13"/>
          <p:cNvSpPr txBox="1"/>
          <p:nvPr/>
        </p:nvSpPr>
        <p:spPr>
          <a:xfrm>
            <a:off x="4594474" y="5357728"/>
            <a:ext cx="254135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/>
            <a:r>
              <a:rPr sz="4800" b="1" kern="0" spc="-25" dirty="0">
                <a:solidFill>
                  <a:srgbClr val="3F327A"/>
                </a:solidFill>
                <a:latin typeface="Arial Black" panose="020B0A04020102020204" pitchFamily="34" charset="0"/>
                <a:cs typeface="Verdana"/>
              </a:rPr>
              <a:t>300</a:t>
            </a:r>
          </a:p>
          <a:p>
            <a:pPr marL="12700">
              <a:spcAft>
                <a:spcPts val="600"/>
              </a:spcAft>
            </a:pPr>
            <a:r>
              <a:rPr lang="ru-RU" sz="2400" b="1" kern="0" spc="-25" dirty="0" smtClean="0">
                <a:solidFill>
                  <a:srgbClr val="3F327A"/>
                </a:solidFill>
                <a:latin typeface="Arial Black" panose="020B0A04020102020204" pitchFamily="34" charset="0"/>
                <a:cs typeface="Verdana"/>
              </a:rPr>
              <a:t>БАНК РОССИИ</a:t>
            </a:r>
            <a:endParaRPr lang="ru-RU" sz="2400" b="1" kern="0" spc="-25" dirty="0">
              <a:solidFill>
                <a:srgbClr val="3F327A"/>
              </a:solidFill>
              <a:latin typeface="Arial Black" panose="020B0A04020102020204" pitchFamily="34" charset="0"/>
              <a:cs typeface="Verdana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930718" y="1531917"/>
            <a:ext cx="540000" cy="508077"/>
            <a:chOff x="15626433" y="1296309"/>
            <a:chExt cx="607730" cy="564621"/>
          </a:xfrm>
        </p:grpSpPr>
        <p:sp>
          <p:nvSpPr>
            <p:cNvPr id="24" name="Овал 23"/>
            <p:cNvSpPr/>
            <p:nvPr/>
          </p:nvSpPr>
          <p:spPr>
            <a:xfrm>
              <a:off x="15626433" y="1307069"/>
              <a:ext cx="607730" cy="553861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697091" y="129630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ru-RU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30718" y="2612837"/>
            <a:ext cx="540000" cy="523220"/>
            <a:chOff x="15626433" y="1296309"/>
            <a:chExt cx="607730" cy="581449"/>
          </a:xfrm>
        </p:grpSpPr>
        <p:sp>
          <p:nvSpPr>
            <p:cNvPr id="27" name="Овал 26"/>
            <p:cNvSpPr/>
            <p:nvPr/>
          </p:nvSpPr>
          <p:spPr>
            <a:xfrm>
              <a:off x="15626433" y="1307069"/>
              <a:ext cx="607730" cy="553861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697091" y="1296309"/>
              <a:ext cx="476634" cy="581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ru-RU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910396" y="3701478"/>
            <a:ext cx="540000" cy="523220"/>
            <a:chOff x="15626433" y="1296309"/>
            <a:chExt cx="607730" cy="581449"/>
          </a:xfrm>
        </p:grpSpPr>
        <p:sp>
          <p:nvSpPr>
            <p:cNvPr id="39" name="Овал 38"/>
            <p:cNvSpPr/>
            <p:nvPr/>
          </p:nvSpPr>
          <p:spPr>
            <a:xfrm>
              <a:off x="15626433" y="1307069"/>
              <a:ext cx="607730" cy="553861"/>
            </a:xfrm>
            <a:prstGeom prst="ellipse">
              <a:avLst/>
            </a:prstGeom>
            <a:solidFill>
              <a:srgbClr val="FFC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697091" y="1296309"/>
              <a:ext cx="476634" cy="581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ru-RU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66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6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33" t="16452" b="16823"/>
          <a:stretch/>
        </p:blipFill>
        <p:spPr>
          <a:xfrm>
            <a:off x="0" y="0"/>
            <a:ext cx="12211049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364" y="303749"/>
            <a:ext cx="100505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C359"/>
                </a:solidFill>
                <a:latin typeface="Arial Black" panose="020B0A04020102020204" pitchFamily="34" charset="0"/>
              </a:rPr>
              <a:t>КЕЙС 1 </a:t>
            </a:r>
          </a:p>
          <a:p>
            <a:r>
              <a:rPr lang="ru-RU" sz="3600" dirty="0" smtClean="0">
                <a:solidFill>
                  <a:srgbClr val="FFC359"/>
                </a:solidFill>
                <a:latin typeface="Arial Black" panose="020B0A04020102020204" pitchFamily="34" charset="0"/>
              </a:rPr>
              <a:t>АДМИНИСТРАТОР РОЗЫГРЫШЕЙ</a:t>
            </a:r>
            <a:endParaRPr lang="ru-RU" sz="3600" dirty="0">
              <a:solidFill>
                <a:srgbClr val="FFC359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7544263">
            <a:off x="11104055" y="4309257"/>
            <a:ext cx="762000" cy="1130953"/>
          </a:xfrm>
          <a:prstGeom prst="triangle">
            <a:avLst>
              <a:gd name="adj" fmla="val 6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160" y="5589542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9017" y="5731003"/>
            <a:ext cx="403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ЧТО ПОДТАЛКИВАЕТ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 ПОСПЕШНОМУ РЕШЕНИЮ?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34022" y="1882539"/>
            <a:ext cx="10752179" cy="2995501"/>
          </a:xfrm>
          <a:prstGeom prst="roundRect">
            <a:avLst>
              <a:gd name="adj" fmla="val 9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89154" y="2105857"/>
            <a:ext cx="102552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Привет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запускаем онлайн‑лотерею и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инвест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‑проект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Нужен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администратор выплат. Ничего сложного: участники будут переводить деньги на твою карту, а ты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списку будешь отправлять призы и прибыль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победителям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 — процент от каждой суммы, можно делать всё из дома.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Всё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официально, но пока без договора, мы стартуем в тестовом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режиме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34046" y="5604168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43935" y="5762914"/>
            <a:ext cx="371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КОМУ ГРОЗИТ НАКАЗАНИЕ     ЗА УЧАСТИЕ В СХЕМЕ?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72080" y="5589542"/>
            <a:ext cx="360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08079" y="5740081"/>
            <a:ext cx="352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ВЫ ОТВЕТИТЕ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ЭТО ПРЕДЛОЖЕНИЕ?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4108" y="5186220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1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250621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2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340935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3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18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6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33" t="16452" b="16823"/>
          <a:stretch/>
        </p:blipFill>
        <p:spPr>
          <a:xfrm>
            <a:off x="0" y="0"/>
            <a:ext cx="12211049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364" y="303749"/>
            <a:ext cx="100505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>
                <a:solidFill>
                  <a:srgbClr val="FFC359"/>
                </a:solidFill>
                <a:latin typeface="Arial Black" panose="020B0A04020102020204" pitchFamily="34" charset="0"/>
              </a:rPr>
              <a:t>КЕЙС 2 </a:t>
            </a:r>
          </a:p>
          <a:p>
            <a:pPr lvl="0"/>
            <a:r>
              <a:rPr lang="ru-RU" sz="3600" dirty="0">
                <a:solidFill>
                  <a:srgbClr val="FFC359"/>
                </a:solidFill>
                <a:latin typeface="Arial Black" panose="020B0A04020102020204" pitchFamily="34" charset="0"/>
              </a:rPr>
              <a:t>ВЫРУЧИ МЕНЕДЖЕРА БАНКА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 rot="7544263">
            <a:off x="11104055" y="4309257"/>
            <a:ext cx="762000" cy="1130953"/>
          </a:xfrm>
          <a:prstGeom prst="triangle">
            <a:avLst>
              <a:gd name="adj" fmla="val 64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160" y="5589542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9017" y="5731003"/>
            <a:ext cx="403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ЧТО ПОДТАЛКИВАЕТ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 ПОСПЕШНОМУ РЕШЕНИЮ?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34022" y="1882539"/>
            <a:ext cx="10752179" cy="2995501"/>
          </a:xfrm>
          <a:prstGeom prst="roundRect">
            <a:avLst>
              <a:gd name="adj" fmla="val 9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82494" y="2179960"/>
            <a:ext cx="102552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Добрый день!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 менеджер банка, выполняю план по выпуску карт.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Могу предложить вам лёгкий заработок: вы оформляете карту на себя, сразу передаёте её мне и доступ к онлайн‑банку, я всё остальное делаю сам.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каждую открытую карту — 3000 рублей, за друзей, которые тоже откроют карту, получите бонус. Это обычная практика, мы так продвигаем продукт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34046" y="5604168"/>
            <a:ext cx="396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43935" y="5762914"/>
            <a:ext cx="371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КОМУ ГРОЗИТ НАКАЗАНИЕ     ЗА УЧАСТИЕ В СХЕМЕ?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72080" y="5589542"/>
            <a:ext cx="3600000" cy="900000"/>
          </a:xfrm>
          <a:prstGeom prst="roundRect">
            <a:avLst>
              <a:gd name="adj" fmla="val 12267"/>
            </a:avLst>
          </a:prstGeom>
          <a:solidFill>
            <a:srgbClr val="FF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08079" y="5740081"/>
            <a:ext cx="352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ВЫ ОТВЕТИТЕ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ЭТО ПРЕДЛОЖЕНИЕ?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4108" y="5186220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1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250621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2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340935" y="5228171"/>
            <a:ext cx="607730" cy="553861"/>
          </a:xfrm>
          <a:prstGeom prst="ellipse">
            <a:avLst/>
          </a:prstGeom>
          <a:solidFill>
            <a:srgbClr val="FFC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3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8182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804</Words>
  <Application>Microsoft Office PowerPoint</Application>
  <PresentationFormat>Широкоэкранный</PresentationFormat>
  <Paragraphs>156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Verdana</vt:lpstr>
      <vt:lpstr>Тема Office</vt:lpstr>
      <vt:lpstr>Презентация PowerPoint</vt:lpstr>
      <vt:lpstr>ПОСМОТРИТЕ ВИДЕО  И ОТВЕТЬТЕ НА ВОПРОСЫ</vt:lpstr>
      <vt:lpstr>Презентация PowerPoint</vt:lpstr>
      <vt:lpstr>Презентация PowerPoint</vt:lpstr>
      <vt:lpstr>ЧТО ГРОЗИТ ДРОППЕРАМ</vt:lpstr>
      <vt:lpstr>КАК НЕ СТАТЬ ДРОППЕРОМ </vt:lpstr>
      <vt:lpstr>ЧТО ДЕЛАТЬ,  ЕСЛИ ВЫ СТАЛИ ДРОППЕРОМ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Юсупова Дарья Александровна</dc:creator>
  <cp:lastModifiedBy>Аристова Ирина Тимуровна (Ханипова)</cp:lastModifiedBy>
  <cp:revision>88</cp:revision>
  <dcterms:created xsi:type="dcterms:W3CDTF">2026-04-02T09:48:46Z</dcterms:created>
  <dcterms:modified xsi:type="dcterms:W3CDTF">2026-04-28T11:26:22Z</dcterms:modified>
</cp:coreProperties>
</file>