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0.60000000000000064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8"/>
          <c:w val="0.38242913385826854"/>
          <c:h val="0.76986193293885741"/>
        </c:manualLayout>
      </c:layout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для проведения родительского собрания</a:t>
            </a:r>
          </a:p>
          <a:p>
            <a:pPr algn="r"/>
            <a:endParaRPr lang="ru-RU" dirty="0" smtClean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 smtClean="0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7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употребления современных наркотиков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изменение сознания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провоцирующее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 smtClean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смертельных (в том числе онкологические заболевания, бесплодие);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шприцев и от сексуальных контактов в изменённом состоянии сознания;</a:t>
            </a:r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криминальным миром и 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10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Трудность переживания жизненных неудач.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социально-психологическую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Благополучие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устойчивость  и  уверенность  в  своих  силах  в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трудных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жизненных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chemeClr val="bg1"/>
                </a:solidFill>
                <a:latin typeface="Liberation Serif"/>
              </a:rPr>
              <a:t/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 smtClean="0">
                <a:solidFill>
                  <a:schemeClr val="bg1"/>
                </a:solidFill>
                <a:latin typeface="Liberation Serif"/>
              </a:rPr>
              <a:t>ориентация  </a:t>
            </a:r>
            <a:r>
              <a:rPr lang="ru-RU" sz="1300" dirty="0">
                <a:solidFill>
                  <a:schemeClr val="bg1"/>
                </a:solidFill>
                <a:latin typeface="Liberation Serif"/>
              </a:rPr>
              <a:t>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Краткую характеристику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актуального уровня развития психологической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устойчивости;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Рекомендации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 каком направлении можно развивать свою психологическую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устойчивость;</a:t>
            </a:r>
            <a:endParaRPr lang="ru-RU" sz="2200" spc="-100" dirty="0">
              <a:latin typeface="Liberation Serif" pitchFamily="18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Возможность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индивидуального обращения </a:t>
            </a:r>
            <a:r>
              <a:rPr lang="ru-RU" sz="2200" spc="-100" dirty="0" smtClean="0">
                <a:latin typeface="Liberation Serif" pitchFamily="18" charset="0"/>
                <a:cs typeface="Times New Roman" pitchFamily="18" charset="0"/>
              </a:rPr>
              <a:t>к психологу, проводившему тестирование, для 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получение более подробных результатов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 smtClean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 smtClean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</a:t>
            </a:r>
            <a:r>
              <a:rPr lang="ru-RU" sz="2300" dirty="0" smtClean="0">
                <a:latin typeface="Liberation Serif" pitchFamily="18" charset="0"/>
              </a:rPr>
              <a:t>исполнение </a:t>
            </a:r>
            <a:r>
              <a:rPr lang="ru-RU" sz="2300" b="1" dirty="0" smtClean="0">
                <a:latin typeface="Liberation Serif" pitchFamily="18" charset="0"/>
              </a:rPr>
              <a:t>Приказа </a:t>
            </a:r>
            <a:r>
              <a:rPr lang="ru-RU" sz="2300" b="1" dirty="0">
                <a:latin typeface="Liberation Serif" pitchFamily="18" charset="0"/>
              </a:rPr>
              <a:t>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период с 1 по 25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ноября;</a:t>
            </a:r>
          </a:p>
          <a:p>
            <a:pPr marL="0" indent="363538">
              <a:buNone/>
            </a:pP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лет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</a:t>
            </a:r>
            <a:r>
              <a:rPr lang="ru-RU" sz="2400" dirty="0" smtClean="0">
                <a:latin typeface="Liberation Serif" pitchFamily="18" charset="0"/>
              </a:rPr>
              <a:t>заведений. </a:t>
            </a:r>
            <a:endParaRPr lang="ru-RU" sz="2400" dirty="0" smtClean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</a:t>
            </a:r>
            <a:r>
              <a:rPr lang="ru-RU" sz="2400" dirty="0" smtClean="0">
                <a:latin typeface="Liberation Serif" pitchFamily="18" charset="0"/>
              </a:rPr>
              <a:t>скрытой </a:t>
            </a:r>
            <a:r>
              <a:rPr lang="ru-RU" sz="2400" dirty="0">
                <a:latin typeface="Liberation Serif" pitchFamily="18" charset="0"/>
              </a:rPr>
              <a:t>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</a:t>
            </a:r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</a:rPr>
              <a:t>зависимости</a:t>
            </a: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. 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Она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выявляет социально-психологические предпосылки,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которые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  определенных  обстоятельствах  могут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спровоцировать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1.Так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xmlns="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dirty="0" smtClean="0">
                <a:latin typeface="Liberation Serif" pitchFamily="18" charset="0"/>
              </a:rPr>
              <a:t>В </a:t>
            </a:r>
            <a:r>
              <a:rPr lang="ru-RU" dirty="0">
                <a:latin typeface="Liberation Serif" pitchFamily="18" charset="0"/>
              </a:rPr>
              <a:t>образовательной организации должно быть положение о </a:t>
            </a:r>
            <a:r>
              <a:rPr lang="ru-RU" dirty="0" smtClean="0">
                <a:latin typeface="Liberation Serif" pitchFamily="18" charset="0"/>
              </a:rPr>
              <a:t>конфиденциальной </a:t>
            </a:r>
            <a:r>
              <a:rPr lang="ru-RU" dirty="0">
                <a:latin typeface="Liberation Serif" pitchFamily="18" charset="0"/>
              </a:rPr>
              <a:t>информации. </a:t>
            </a:r>
          </a:p>
          <a:p>
            <a:r>
              <a:rPr lang="ru-RU" dirty="0" smtClean="0">
                <a:latin typeface="Liberation Serif" pitchFamily="18" charset="0"/>
              </a:rPr>
              <a:t>Каждому </a:t>
            </a:r>
            <a:r>
              <a:rPr lang="ru-RU" dirty="0">
                <a:latin typeface="Liberation Serif" pitchFamily="18" charset="0"/>
              </a:rPr>
              <a:t>обучающемуся присваивается индивидуальный код участника, </a:t>
            </a:r>
            <a:r>
              <a:rPr lang="ru-RU" dirty="0" smtClean="0">
                <a:latin typeface="Liberation Serif" pitchFamily="18" charset="0"/>
              </a:rPr>
              <a:t>который </a:t>
            </a:r>
            <a:r>
              <a:rPr lang="ru-RU" dirty="0">
                <a:latin typeface="Liberation Serif" pitchFamily="18" charset="0"/>
              </a:rPr>
              <a:t>делает невозможным персонификацию данных. </a:t>
            </a:r>
          </a:p>
          <a:p>
            <a:r>
              <a:rPr lang="ru-RU" dirty="0" smtClean="0">
                <a:latin typeface="Liberation Serif" pitchFamily="18" charset="0"/>
              </a:rPr>
              <a:t>Список </a:t>
            </a:r>
            <a:r>
              <a:rPr lang="ru-RU" dirty="0">
                <a:latin typeface="Liberation Serif" pitchFamily="18" charset="0"/>
              </a:rPr>
              <a:t>индивидуальных кодов и соответствующих им </a:t>
            </a:r>
            <a:r>
              <a:rPr lang="ru-RU" dirty="0" smtClean="0">
                <a:latin typeface="Liberation Serif" pitchFamily="18" charset="0"/>
              </a:rPr>
              <a:t>фамилий </a:t>
            </a:r>
            <a:r>
              <a:rPr lang="ru-RU" dirty="0">
                <a:latin typeface="Liberation Serif" pitchFamily="18" charset="0"/>
              </a:rPr>
              <a:t>хранится в </a:t>
            </a:r>
            <a:r>
              <a:rPr lang="ru-RU" dirty="0" smtClean="0">
                <a:latin typeface="Liberation Serif" pitchFamily="18" charset="0"/>
              </a:rPr>
              <a:t>образовательной </a:t>
            </a:r>
            <a:r>
              <a:rPr lang="ru-RU" dirty="0">
                <a:latin typeface="Liberation Serif" pitchFamily="18" charset="0"/>
              </a:rPr>
              <a:t>организации в соответствии с Федеральным законом от 27 </a:t>
            </a:r>
            <a:r>
              <a:rPr lang="ru-RU" dirty="0" smtClean="0">
                <a:latin typeface="Liberation Serif" pitchFamily="18" charset="0"/>
              </a:rPr>
              <a:t>июля </a:t>
            </a:r>
            <a:r>
              <a:rPr lang="ru-RU" dirty="0">
                <a:latin typeface="Liberation Serif" pitchFamily="18" charset="0"/>
              </a:rPr>
              <a:t>2007 г. № 152-ФЗ «О персональных данных». </a:t>
            </a:r>
          </a:p>
          <a:p>
            <a:r>
              <a:rPr lang="ru-RU" dirty="0" smtClean="0">
                <a:latin typeface="Liberation Serif" pitchFamily="18" charset="0"/>
              </a:rPr>
              <a:t>Персональные </a:t>
            </a:r>
            <a:r>
              <a:rPr lang="ru-RU" dirty="0">
                <a:latin typeface="Liberation Serif" pitchFamily="18" charset="0"/>
              </a:rPr>
              <a:t>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 smtClean="0">
                <a:latin typeface="Liberation Serif" pitchFamily="18" charset="0"/>
              </a:rPr>
              <a:t>родителю</a:t>
            </a:r>
            <a:r>
              <a:rPr lang="ru-RU" b="1" dirty="0">
                <a:latin typeface="Liberation Serif" pitchFamily="18" charset="0"/>
              </a:rPr>
              <a:t>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Liberation Serif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</a:t>
            </a:r>
            <a:r>
              <a:rPr lang="ru-RU" dirty="0" smtClean="0">
                <a:latin typeface="Liberation Serif" pitchFamily="18" charset="0"/>
              </a:rPr>
              <a:t>психологической </a:t>
            </a:r>
            <a:r>
              <a:rPr lang="ru-RU" dirty="0">
                <a:latin typeface="Liberation Serif" pitchFamily="18" charset="0"/>
              </a:rPr>
              <a:t>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</a:t>
            </a:r>
            <a:r>
              <a:rPr lang="ru-RU" dirty="0" smtClean="0">
                <a:latin typeface="Liberation Serif" pitchFamily="18" charset="0"/>
              </a:rPr>
              <a:t>наркозависимости </a:t>
            </a:r>
            <a:r>
              <a:rPr lang="ru-RU" dirty="0">
                <a:latin typeface="Liberation Serif" pitchFamily="18" charset="0"/>
              </a:rPr>
              <a:t>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</a:t>
            </a:r>
            <a:r>
              <a:rPr lang="ru-RU" dirty="0" smtClean="0">
                <a:latin typeface="Liberation Serif" pitchFamily="18" charset="0"/>
              </a:rPr>
              <a:t>результатами </a:t>
            </a:r>
            <a:r>
              <a:rPr lang="ru-RU" dirty="0">
                <a:latin typeface="Liberation Serif" pitchFamily="18" charset="0"/>
              </a:rPr>
              <a:t>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или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наркозависимость. В ней нет ни одного вопроса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об 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употреблении  наркотических  средств  и </a:t>
            </a:r>
            <a:r>
              <a:rPr lang="ru-RU" sz="2800" dirty="0" smtClean="0">
                <a:solidFill>
                  <a:srgbClr val="000000"/>
                </a:solidFill>
                <a:latin typeface="Liberation Serif" pitchFamily="18" charset="0"/>
              </a:rPr>
              <a:t>психотропных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веществ. </a:t>
            </a:r>
            <a:endParaRPr lang="ru-RU" sz="2800" dirty="0" smtClean="0">
              <a:solidFill>
                <a:srgbClr val="000000"/>
              </a:solidFill>
              <a:latin typeface="Liberation Serif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</a:t>
            </a:r>
            <a:r>
              <a:rPr lang="ru-RU" b="1" dirty="0" smtClean="0">
                <a:latin typeface="Liberation Serif" pitchFamily="18" charset="0"/>
              </a:rPr>
              <a:t>самих </a:t>
            </a:r>
            <a:r>
              <a:rPr lang="ru-RU" b="1" dirty="0">
                <a:latin typeface="Liberation Serif" pitchFamily="18" charset="0"/>
              </a:rPr>
              <a:t>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</a:t>
            </a:r>
            <a:r>
              <a:rPr lang="ru-RU" dirty="0" smtClean="0">
                <a:latin typeface="Liberation Serif" pitchFamily="18" charset="0"/>
              </a:rPr>
              <a:t>социально-психологические  </a:t>
            </a:r>
            <a:r>
              <a:rPr lang="ru-RU" dirty="0">
                <a:latin typeface="Liberation Serif" pitchFamily="18" charset="0"/>
              </a:rPr>
              <a:t>условия,  в  которых  они </a:t>
            </a:r>
            <a:r>
              <a:rPr lang="ru-RU" dirty="0" smtClean="0">
                <a:latin typeface="Liberation Serif" pitchFamily="18" charset="0"/>
              </a:rPr>
              <a:t>находятся</a:t>
            </a:r>
            <a:r>
              <a:rPr lang="ru-RU" dirty="0">
                <a:latin typeface="Liberation Serif" pitchFamily="18" charset="0"/>
              </a:rPr>
              <a:t>. </a:t>
            </a:r>
            <a:endParaRPr lang="ru-RU" dirty="0" smtClean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методике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единовременности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</a:t>
            </a:r>
            <a:r>
              <a:rPr lang="ru-RU" sz="2400" b="1" dirty="0" smtClean="0">
                <a:latin typeface="Liberation Serif" pitchFamily="18" charset="0"/>
                <a:cs typeface="Times New Roman" pitchFamily="18" charset="0"/>
              </a:rPr>
              <a:t>риска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защиты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»  –  обучающемуся  необходимо  оказать 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психолого-педагогическую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помощь  и  социальную  поддержку  и  предотвратить </a:t>
            </a:r>
            <a:r>
              <a:rPr lang="ru-RU" sz="2400" dirty="0" smtClean="0">
                <a:latin typeface="Liberation Serif" pitchFamily="18" charset="0"/>
                <a:cs typeface="Times New Roman" pitchFamily="18" charset="0"/>
              </a:rPr>
              <a:t>таким 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образом  вовлечение  в  негативные  проявления,  в  том  числе </a:t>
            </a:r>
            <a:r>
              <a:rPr lang="ru-RU" sz="2400" dirty="0" err="1" smtClean="0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837</TotalTime>
  <Words>992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  Социально-психологическое тестирование  по единой методике</vt:lpstr>
      <vt:lpstr>Слайд 2</vt:lpstr>
      <vt:lpstr>Слайд 3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Слайд 10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Слайд 19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admin</cp:lastModifiedBy>
  <cp:revision>43</cp:revision>
  <dcterms:created xsi:type="dcterms:W3CDTF">2019-09-20T06:39:24Z</dcterms:created>
  <dcterms:modified xsi:type="dcterms:W3CDTF">2019-10-30T10:02:36Z</dcterms:modified>
</cp:coreProperties>
</file>