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71" r:id="rId17"/>
    <p:sldId id="273" r:id="rId18"/>
    <p:sldId id="272" r:id="rId19"/>
    <p:sldId id="275" r:id="rId20"/>
    <p:sldId id="279" r:id="rId21"/>
    <p:sldId id="274" r:id="rId22"/>
    <p:sldId id="276" r:id="rId23"/>
    <p:sldId id="277" r:id="rId24"/>
    <p:sldId id="283" r:id="rId25"/>
    <p:sldId id="278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0174"/>
            <a:ext cx="8643998" cy="3240359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Создание условий 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для </a:t>
            </a:r>
            <a:r>
              <a:rPr lang="ru-RU" sz="4000" b="1" i="1" dirty="0" smtClean="0"/>
              <a:t>развития </a:t>
            </a:r>
            <a:r>
              <a:rPr lang="ru-RU" sz="4000" b="1" i="1" dirty="0" smtClean="0"/>
              <a:t>естественнонаучной </a:t>
            </a:r>
            <a:r>
              <a:rPr lang="ru-RU" sz="4000" b="1" i="1" dirty="0" smtClean="0"/>
              <a:t>и технологической  грамотности обучающихся </a:t>
            </a:r>
            <a:r>
              <a:rPr lang="ru-RU" sz="4000" b="1" i="1" dirty="0" smtClean="0"/>
              <a:t>по средствам 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Центра «Точка роста»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429264"/>
            <a:ext cx="6400800" cy="91365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Директор </a:t>
            </a:r>
            <a:r>
              <a:rPr lang="ru-RU" dirty="0" smtClean="0">
                <a:solidFill>
                  <a:schemeClr val="tx1"/>
                </a:solidFill>
              </a:rPr>
              <a:t>ОУ Севрюгина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57166"/>
            <a:ext cx="23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МБОУ СОШ с. Аятское</a:t>
            </a:r>
          </a:p>
        </p:txBody>
      </p:sp>
    </p:spTree>
    <p:extLst>
      <p:ext uri="{BB962C8B-B14F-4D97-AF65-F5344CB8AC3E}">
        <p14:creationId xmlns:p14="http://schemas.microsoft.com/office/powerpoint/2010/main" xmlns="" val="138702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Физическая лаборатория</a:t>
            </a:r>
            <a:endParaRPr lang="ru-RU" sz="4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6752"/>
            <a:ext cx="4896544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5"/>
          <a:stretch/>
        </p:blipFill>
        <p:spPr>
          <a:xfrm>
            <a:off x="4807527" y="3473450"/>
            <a:ext cx="4357286" cy="3384550"/>
          </a:xfrm>
        </p:spPr>
      </p:pic>
    </p:spTree>
    <p:extLst>
      <p:ext uri="{BB962C8B-B14F-4D97-AF65-F5344CB8AC3E}">
        <p14:creationId xmlns:p14="http://schemas.microsoft.com/office/powerpoint/2010/main" xmlns="" val="214123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Химическая, биологическая лаборатория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23225"/>
            <a:ext cx="4896544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3271293"/>
            <a:ext cx="4782309" cy="3586731"/>
          </a:xfrm>
        </p:spPr>
      </p:pic>
    </p:spTree>
    <p:extLst>
      <p:ext uri="{BB962C8B-B14F-4D97-AF65-F5344CB8AC3E}">
        <p14:creationId xmlns:p14="http://schemas.microsoft.com/office/powerpoint/2010/main" xmlns="" val="53785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Лаборантские </a:t>
            </a:r>
            <a:r>
              <a:rPr lang="ru-RU" b="1" i="1" dirty="0" smtClean="0"/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«физики» и «химии, биологии»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714" y="1628800"/>
            <a:ext cx="3373022" cy="4497363"/>
          </a:xfrm>
        </p:spPr>
      </p:pic>
    </p:spTree>
    <p:extLst>
      <p:ext uri="{BB962C8B-B14F-4D97-AF65-F5344CB8AC3E}">
        <p14:creationId xmlns:p14="http://schemas.microsoft.com/office/powerpoint/2010/main" xmlns="" val="322866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Материально-технические (2)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Условия для развития </a:t>
            </a:r>
            <a:r>
              <a:rPr lang="ru-RU" sz="4400" b="1" i="1" dirty="0" smtClean="0">
                <a:solidFill>
                  <a:schemeClr val="tx1"/>
                </a:solidFill>
              </a:rPr>
              <a:t>естественнонаучной </a:t>
            </a:r>
            <a:r>
              <a:rPr lang="ru-RU" sz="4400" b="1" i="1" dirty="0" smtClean="0">
                <a:solidFill>
                  <a:schemeClr val="tx1"/>
                </a:solidFill>
              </a:rPr>
              <a:t>и технологической грамотности обучающихся</a:t>
            </a:r>
            <a:endParaRPr lang="ru-RU" sz="4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65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Средства обучения и воспитания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22" t="18453" r="19347" b="18561"/>
          <a:stretch/>
        </p:blipFill>
        <p:spPr bwMode="auto">
          <a:xfrm>
            <a:off x="467544" y="1214422"/>
            <a:ext cx="8224530" cy="500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025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580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Средства обучения и воспитания</a:t>
            </a:r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3" t="18452" r="18678" b="17460"/>
          <a:stretch/>
        </p:blipFill>
        <p:spPr bwMode="auto">
          <a:xfrm>
            <a:off x="429755" y="1316258"/>
            <a:ext cx="857140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129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2844" y="449314"/>
            <a:ext cx="8813745" cy="5122826"/>
            <a:chOff x="101404" y="142852"/>
            <a:chExt cx="8813745" cy="51228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971" t="60715" r="18568" b="14393"/>
            <a:stretch/>
          </p:blipFill>
          <p:spPr bwMode="auto">
            <a:xfrm>
              <a:off x="152946" y="142852"/>
              <a:ext cx="8710663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101404" y="2175286"/>
              <a:ext cx="8813745" cy="3090392"/>
              <a:chOff x="101404" y="2175286"/>
              <a:chExt cx="8813745" cy="3090392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777" t="22802" r="17889" b="53334"/>
              <a:stretch/>
            </p:blipFill>
            <p:spPr bwMode="auto">
              <a:xfrm>
                <a:off x="101404" y="2175286"/>
                <a:ext cx="8813745" cy="192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717" t="23769" r="17949" b="62974"/>
              <a:stretch/>
            </p:blipFill>
            <p:spPr bwMode="auto">
              <a:xfrm>
                <a:off x="142844" y="4214818"/>
                <a:ext cx="8647060" cy="1050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50235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Кадровые условия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Условия для развития </a:t>
            </a:r>
            <a:r>
              <a:rPr lang="ru-RU" sz="4000" b="1" i="1" dirty="0" smtClean="0">
                <a:solidFill>
                  <a:schemeClr val="tx1"/>
                </a:solidFill>
              </a:rPr>
              <a:t>естественнонаучной </a:t>
            </a:r>
            <a:r>
              <a:rPr lang="ru-RU" sz="4000" b="1" i="1" dirty="0" smtClean="0">
                <a:solidFill>
                  <a:schemeClr val="tx1"/>
                </a:solidFill>
              </a:rPr>
              <a:t>и технологической грамотности обучающихся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95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Состав сотрудников</a:t>
            </a:r>
            <a:endParaRPr lang="ru-RU" sz="40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88" t="33730" r="1610" b="17262"/>
          <a:stretch/>
        </p:blipFill>
        <p:spPr bwMode="auto">
          <a:xfrm>
            <a:off x="99291" y="1688838"/>
            <a:ext cx="897330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5353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Информация о </a:t>
            </a:r>
            <a:r>
              <a:rPr lang="ru-RU" sz="2400" b="1" u="sng" dirty="0"/>
              <a:t>повышении квалификации педагогических работников</a:t>
            </a:r>
            <a:r>
              <a:rPr lang="ru-RU" sz="2400" b="1" dirty="0"/>
              <a:t>, реализующих образовательные программы на базе центра образования </a:t>
            </a:r>
            <a:r>
              <a:rPr lang="ru-RU" sz="2400" b="1" dirty="0" smtClean="0"/>
              <a:t>естественнонаучной </a:t>
            </a:r>
            <a:r>
              <a:rPr lang="ru-RU" sz="2400" b="1" dirty="0"/>
              <a:t>и технологической направленностей «Точка роста»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0823"/>
            <a:ext cx="8507288" cy="2476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«Конструирование образовательного процесса в центрах образования </a:t>
            </a:r>
            <a:r>
              <a:rPr lang="ru-RU" dirty="0" smtClean="0"/>
              <a:t>естественнонаучной </a:t>
            </a:r>
            <a:r>
              <a:rPr lang="ru-RU" dirty="0"/>
              <a:t>и технологической направленностей «Точка роста», обучение с использованием ДОТ, </a:t>
            </a:r>
            <a:r>
              <a:rPr lang="ru-RU" dirty="0" smtClean="0"/>
              <a:t>56 </a:t>
            </a:r>
            <a:r>
              <a:rPr lang="ru-RU" dirty="0"/>
              <a:t>ч. </a:t>
            </a:r>
            <a:r>
              <a:rPr lang="ru-RU" i="1" dirty="0" smtClean="0"/>
              <a:t>ГАОУ </a:t>
            </a:r>
            <a:r>
              <a:rPr lang="ru-RU" i="1" dirty="0"/>
              <a:t>ДПО СО "Институт развития образования" НТФ </a:t>
            </a:r>
            <a:r>
              <a:rPr lang="ru-RU" i="1" dirty="0" smtClean="0"/>
              <a:t>ИРО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i="1" dirty="0">
                <a:solidFill>
                  <a:srgbClr val="FF0000"/>
                </a:solidFill>
              </a:rPr>
              <a:t>3 </a:t>
            </a:r>
            <a:r>
              <a:rPr lang="ru-RU" i="1" dirty="0" smtClean="0">
                <a:solidFill>
                  <a:srgbClr val="FF0000"/>
                </a:solidFill>
              </a:rPr>
              <a:t>педагога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4484040"/>
            <a:ext cx="8352928" cy="2088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"</a:t>
            </a:r>
            <a:r>
              <a:rPr lang="ru-RU" dirty="0"/>
              <a:t>Использование современного учебного оборудования в ЦО </a:t>
            </a:r>
            <a:r>
              <a:rPr lang="ru-RU" dirty="0" smtClean="0"/>
              <a:t>естественнонаучной </a:t>
            </a:r>
            <a:r>
              <a:rPr lang="ru-RU" dirty="0"/>
              <a:t>и технологической направленностей "Точка роста", 36 </a:t>
            </a:r>
            <a:r>
              <a:rPr lang="ru-RU" dirty="0" smtClean="0"/>
              <a:t>часов </a:t>
            </a:r>
          </a:p>
          <a:p>
            <a:pPr marL="0" indent="0">
              <a:buNone/>
            </a:pPr>
            <a:r>
              <a:rPr lang="ru-RU" i="1" dirty="0" smtClean="0"/>
              <a:t>ФГАОУ </a:t>
            </a:r>
            <a:r>
              <a:rPr lang="ru-RU" i="1" dirty="0"/>
              <a:t>ДПО </a:t>
            </a:r>
            <a:r>
              <a:rPr lang="ru-RU" i="1" dirty="0" smtClean="0"/>
              <a:t>«Академия </a:t>
            </a:r>
            <a:r>
              <a:rPr lang="ru-RU" i="1" dirty="0" err="1"/>
              <a:t>Минпросвещения</a:t>
            </a:r>
            <a:r>
              <a:rPr lang="ru-RU" i="1" dirty="0"/>
              <a:t> </a:t>
            </a:r>
            <a:r>
              <a:rPr lang="ru-RU" i="1" dirty="0" smtClean="0"/>
              <a:t>России»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- </a:t>
            </a:r>
            <a:r>
              <a:rPr lang="ru-RU" i="1" dirty="0" smtClean="0">
                <a:solidFill>
                  <a:srgbClr val="FF0000"/>
                </a:solidFill>
              </a:rPr>
              <a:t>2 педагога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56650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Центр </a:t>
            </a:r>
            <a:r>
              <a:rPr lang="ru-RU" b="1" i="1" dirty="0" smtClean="0"/>
              <a:t>естественнонаучной </a:t>
            </a:r>
            <a:r>
              <a:rPr lang="ru-RU" b="1" i="1" dirty="0" smtClean="0"/>
              <a:t>и технологической направленности «Точка Роста»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3214686"/>
            <a:ext cx="8291264" cy="2366004"/>
          </a:xfrm>
        </p:spPr>
        <p:txBody>
          <a:bodyPr>
            <a:normAutofit/>
          </a:bodyPr>
          <a:lstStyle/>
          <a:p>
            <a:r>
              <a:rPr lang="ru-RU" i="1" dirty="0" smtClean="0"/>
              <a:t>Национальный </a:t>
            </a:r>
            <a:r>
              <a:rPr lang="ru-RU" i="1" dirty="0"/>
              <a:t>проект «Образование»</a:t>
            </a:r>
          </a:p>
          <a:p>
            <a:r>
              <a:rPr lang="ru-RU" i="1" dirty="0" smtClean="0"/>
              <a:t>Один из 106 центров 2022 года</a:t>
            </a:r>
          </a:p>
          <a:p>
            <a:r>
              <a:rPr lang="ru-RU" i="1" dirty="0" smtClean="0"/>
              <a:t>9 </a:t>
            </a:r>
            <a:r>
              <a:rPr lang="ru-RU" i="1" dirty="0"/>
              <a:t>сентября 2022 </a:t>
            </a:r>
            <a:r>
              <a:rPr lang="ru-RU" i="1" dirty="0" smtClean="0"/>
              <a:t>года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794027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Программно-Методические условия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Условия для развития естественно-научной и технологической грамотности обучающихся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990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Перечень </a:t>
            </a:r>
            <a:r>
              <a:rPr lang="ru-RU" sz="2400" b="1" dirty="0"/>
              <a:t>рабочих программ по учебным предметам</a:t>
            </a:r>
            <a:r>
              <a:rPr lang="ru-RU" sz="2400" dirty="0"/>
              <a:t>, реализуемых </a:t>
            </a:r>
            <a:r>
              <a:rPr lang="ru-RU" sz="2400" dirty="0">
                <a:solidFill>
                  <a:srgbClr val="FF0000"/>
                </a:solidFill>
              </a:rPr>
              <a:t>на базе центра </a:t>
            </a:r>
            <a:r>
              <a:rPr lang="ru-RU" sz="2400" dirty="0"/>
              <a:t>образования </a:t>
            </a:r>
            <a:r>
              <a:rPr lang="ru-RU" sz="2400" dirty="0" smtClean="0"/>
              <a:t>естественнонаучной </a:t>
            </a:r>
            <a:r>
              <a:rPr lang="ru-RU" sz="2400" dirty="0"/>
              <a:t>и технологической направленностей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7664" y="1643708"/>
            <a:ext cx="5976664" cy="4714250"/>
          </a:xfrm>
        </p:spPr>
        <p:txBody>
          <a:bodyPr>
            <a:normAutofit fontScale="55000" lnSpcReduction="20000"/>
          </a:bodyPr>
          <a:lstStyle/>
          <a:p>
            <a:pPr fontAlgn="auto"/>
            <a:r>
              <a:rPr lang="ru-RU" dirty="0"/>
              <a:t>РП_Информатика_7 кл_2022-2023</a:t>
            </a:r>
          </a:p>
          <a:p>
            <a:pPr fontAlgn="auto"/>
            <a:r>
              <a:rPr lang="ru-RU" dirty="0"/>
              <a:t>РП_Информатика_8 кл_2022-2023</a:t>
            </a:r>
          </a:p>
          <a:p>
            <a:pPr fontAlgn="auto"/>
            <a:r>
              <a:rPr lang="ru-RU" dirty="0"/>
              <a:t>РП_Информатика_9 кл_2022-2023</a:t>
            </a:r>
          </a:p>
          <a:p>
            <a:pPr fontAlgn="auto"/>
            <a:r>
              <a:rPr lang="ru-RU" dirty="0"/>
              <a:t>РП_Информатика_10 класс</a:t>
            </a:r>
          </a:p>
          <a:p>
            <a:pPr fontAlgn="auto"/>
            <a:r>
              <a:rPr lang="ru-RU" dirty="0"/>
              <a:t>РП_Информатика_11 класс</a:t>
            </a:r>
          </a:p>
          <a:p>
            <a:pPr fontAlgn="auto"/>
            <a:r>
              <a:rPr lang="ru-RU" dirty="0"/>
              <a:t>РП_Физика_7,8,9 класс_2022-2023</a:t>
            </a:r>
          </a:p>
          <a:p>
            <a:pPr fontAlgn="auto"/>
            <a:r>
              <a:rPr lang="ru-RU" dirty="0"/>
              <a:t>РП_Физика_10 класс</a:t>
            </a:r>
          </a:p>
          <a:p>
            <a:pPr fontAlgn="auto"/>
            <a:r>
              <a:rPr lang="ru-RU" dirty="0"/>
              <a:t>РП_Физика_11 класс</a:t>
            </a:r>
          </a:p>
          <a:p>
            <a:pPr fontAlgn="auto"/>
            <a:r>
              <a:rPr lang="ru-RU" dirty="0"/>
              <a:t>ФК_Физика_10 класс</a:t>
            </a:r>
          </a:p>
          <a:p>
            <a:pPr fontAlgn="auto"/>
            <a:r>
              <a:rPr lang="ru-RU" dirty="0"/>
              <a:t>ФК_Физика_11 класс</a:t>
            </a:r>
          </a:p>
          <a:p>
            <a:pPr fontAlgn="auto"/>
            <a:r>
              <a:rPr lang="ru-RU" dirty="0"/>
              <a:t>РП_Химия_8,9_2022-2023</a:t>
            </a:r>
          </a:p>
          <a:p>
            <a:pPr fontAlgn="auto"/>
            <a:r>
              <a:rPr lang="ru-RU" dirty="0"/>
              <a:t>РП_Химия_10 класс</a:t>
            </a:r>
          </a:p>
          <a:p>
            <a:pPr fontAlgn="auto"/>
            <a:r>
              <a:rPr lang="ru-RU" dirty="0"/>
              <a:t>РП_Химия_11 класс </a:t>
            </a:r>
            <a:endParaRPr lang="ru-RU" dirty="0" smtClean="0"/>
          </a:p>
          <a:p>
            <a:pPr fontAlgn="auto"/>
            <a:r>
              <a:rPr lang="ru-RU" dirty="0" smtClean="0"/>
              <a:t>РП_Биология_5_2022-2023</a:t>
            </a:r>
            <a:endParaRPr lang="ru-RU" dirty="0"/>
          </a:p>
          <a:p>
            <a:pPr fontAlgn="auto"/>
            <a:r>
              <a:rPr lang="ru-RU" dirty="0"/>
              <a:t>РП_Биология_6_2022-2023</a:t>
            </a:r>
          </a:p>
          <a:p>
            <a:pPr fontAlgn="auto"/>
            <a:r>
              <a:rPr lang="ru-RU" dirty="0"/>
              <a:t>РП_Биология_7_2022-2023</a:t>
            </a:r>
          </a:p>
          <a:p>
            <a:pPr fontAlgn="auto"/>
            <a:r>
              <a:rPr lang="ru-RU" dirty="0"/>
              <a:t>РП_Биология_8_2022-2023</a:t>
            </a:r>
          </a:p>
          <a:p>
            <a:pPr fontAlgn="auto"/>
            <a:r>
              <a:rPr lang="ru-RU" dirty="0"/>
              <a:t>РП_Биология_9_2022-2023</a:t>
            </a:r>
          </a:p>
          <a:p>
            <a:pPr fontAlgn="auto"/>
            <a:r>
              <a:rPr lang="ru-RU" dirty="0"/>
              <a:t>РП_Биология_10_2022-2023</a:t>
            </a:r>
          </a:p>
          <a:p>
            <a:r>
              <a:rPr lang="ru-RU" dirty="0"/>
              <a:t>РП_Биология_11_2022-2023</a:t>
            </a:r>
          </a:p>
        </p:txBody>
      </p:sp>
    </p:spTree>
    <p:extLst>
      <p:ext uri="{BB962C8B-B14F-4D97-AF65-F5344CB8AC3E}">
        <p14:creationId xmlns:p14="http://schemas.microsoft.com/office/powerpoint/2010/main" xmlns="" val="279380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Перечень </a:t>
            </a:r>
            <a:r>
              <a:rPr lang="ru-RU" sz="2400" b="1" dirty="0"/>
              <a:t>программ внеурочной деятельности</a:t>
            </a:r>
            <a:r>
              <a:rPr lang="ru-RU" sz="2400" dirty="0" smtClean="0"/>
              <a:t>, </a:t>
            </a:r>
            <a:r>
              <a:rPr lang="ru-RU" sz="2400" dirty="0"/>
              <a:t>реализуемых </a:t>
            </a:r>
            <a:r>
              <a:rPr lang="ru-RU" sz="2400" dirty="0">
                <a:solidFill>
                  <a:srgbClr val="FF0000"/>
                </a:solidFill>
              </a:rPr>
              <a:t>на базе центра </a:t>
            </a:r>
            <a:r>
              <a:rPr lang="ru-RU" sz="2400" dirty="0"/>
              <a:t>образования естественно-научной и технологической направленностей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5320" y="2156884"/>
            <a:ext cx="7787208" cy="3701008"/>
          </a:xfrm>
        </p:spPr>
        <p:txBody>
          <a:bodyPr>
            <a:normAutofit fontScale="77500" lnSpcReduction="20000"/>
          </a:bodyPr>
          <a:lstStyle/>
          <a:p>
            <a:pPr fontAlgn="auto"/>
            <a:r>
              <a:rPr lang="ru-RU" dirty="0" err="1"/>
              <a:t>РП_ВД_Роль</a:t>
            </a:r>
            <a:r>
              <a:rPr lang="ru-RU" dirty="0"/>
              <a:t> физики в развитии медицины_10 класс_2022-2023</a:t>
            </a:r>
          </a:p>
          <a:p>
            <a:pPr fontAlgn="auto"/>
            <a:r>
              <a:rPr lang="ru-RU" dirty="0" err="1"/>
              <a:t>РП_ВД_Занимательная</a:t>
            </a:r>
            <a:r>
              <a:rPr lang="ru-RU" dirty="0"/>
              <a:t> информатика_9_2022-2023</a:t>
            </a:r>
          </a:p>
          <a:p>
            <a:r>
              <a:rPr lang="ru-RU" dirty="0" err="1"/>
              <a:t>РП_ВД_Занимательная</a:t>
            </a:r>
            <a:r>
              <a:rPr lang="ru-RU" dirty="0"/>
              <a:t> информатика_2_2022-2023</a:t>
            </a:r>
          </a:p>
          <a:p>
            <a:pPr fontAlgn="auto"/>
            <a:r>
              <a:rPr lang="ru-RU" dirty="0" err="1" smtClean="0"/>
              <a:t>РП_ВД_Зеленая</a:t>
            </a:r>
            <a:r>
              <a:rPr lang="ru-RU" dirty="0" smtClean="0"/>
              <a:t> </a:t>
            </a:r>
            <a:r>
              <a:rPr lang="ru-RU" dirty="0"/>
              <a:t>лаборатория_6_2022-2023</a:t>
            </a:r>
          </a:p>
          <a:p>
            <a:pPr fontAlgn="auto"/>
            <a:r>
              <a:rPr lang="ru-RU" dirty="0"/>
              <a:t>РП_ВД_Зоология_7_2022-2023</a:t>
            </a:r>
          </a:p>
          <a:p>
            <a:pPr fontAlgn="auto"/>
            <a:r>
              <a:rPr lang="ru-RU" dirty="0" err="1"/>
              <a:t>РП_ВД_Шаг</a:t>
            </a:r>
            <a:r>
              <a:rPr lang="ru-RU" dirty="0"/>
              <a:t> в мир информатики_5 класс_2022-2023</a:t>
            </a:r>
          </a:p>
          <a:p>
            <a:pPr fontAlgn="auto"/>
            <a:r>
              <a:rPr lang="ru-RU" dirty="0" err="1"/>
              <a:t>РП_ВД_Шаг</a:t>
            </a:r>
            <a:r>
              <a:rPr lang="ru-RU" dirty="0"/>
              <a:t> в мир информатики_4 класс_2022-2023</a:t>
            </a:r>
          </a:p>
          <a:p>
            <a:pPr fontAlgn="auto"/>
            <a:r>
              <a:rPr lang="ru-RU" dirty="0"/>
              <a:t>ВД_РП_ Мир вокруг нас_3_2021_2022</a:t>
            </a:r>
          </a:p>
          <a:p>
            <a:pPr fontAlgn="auto"/>
            <a:r>
              <a:rPr lang="ru-RU" dirty="0" err="1" smtClean="0"/>
              <a:t>РП_ВД_Экспериментальная</a:t>
            </a:r>
            <a:r>
              <a:rPr lang="ru-RU" dirty="0" smtClean="0"/>
              <a:t> </a:t>
            </a:r>
            <a:r>
              <a:rPr lang="ru-RU" dirty="0"/>
              <a:t>химия_8_2022-2023</a:t>
            </a:r>
          </a:p>
          <a:p>
            <a:r>
              <a:rPr lang="ru-RU" dirty="0" err="1"/>
              <a:t>РП_ВД_Практикум</a:t>
            </a:r>
            <a:r>
              <a:rPr lang="ru-RU" dirty="0"/>
              <a:t> по биологии_11_2022-2023</a:t>
            </a:r>
          </a:p>
        </p:txBody>
      </p:sp>
    </p:spTree>
    <p:extLst>
      <p:ext uri="{BB962C8B-B14F-4D97-AF65-F5344CB8AC3E}">
        <p14:creationId xmlns:p14="http://schemas.microsoft.com/office/powerpoint/2010/main" xmlns="" val="2166119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08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dirty="0"/>
              <a:t>Перечень </a:t>
            </a:r>
            <a:r>
              <a:rPr lang="ru-RU" sz="2400" b="1" u="sng" dirty="0">
                <a:solidFill>
                  <a:srgbClr val="FF0000"/>
                </a:solidFill>
              </a:rPr>
              <a:t>дополнительных общеобразовательных программ </a:t>
            </a:r>
            <a:r>
              <a:rPr lang="ru-RU" sz="2400" dirty="0"/>
              <a:t>технической и </a:t>
            </a:r>
            <a:r>
              <a:rPr lang="ru-RU" sz="2400" dirty="0" smtClean="0"/>
              <a:t>естественнонаучной </a:t>
            </a:r>
            <a:r>
              <a:rPr lang="ru-RU" sz="2400" dirty="0"/>
              <a:t>направленностей, реализуемых с использованием средств обучения и воспитания центра образования </a:t>
            </a:r>
            <a:r>
              <a:rPr lang="ru-RU" sz="2400" dirty="0" smtClean="0"/>
              <a:t>естественнонаучной </a:t>
            </a:r>
            <a:r>
              <a:rPr lang="ru-RU" sz="2400" dirty="0"/>
              <a:t>и технологической направленностей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1016" y="3085578"/>
            <a:ext cx="7892950" cy="1772182"/>
          </a:xfrm>
        </p:spPr>
        <p:txBody>
          <a:bodyPr>
            <a:normAutofit/>
          </a:bodyPr>
          <a:lstStyle/>
          <a:p>
            <a:pPr marL="0" indent="0" fontAlgn="auto">
              <a:buNone/>
            </a:pPr>
            <a:r>
              <a:rPr lang="ru-RU" sz="2400" dirty="0" err="1"/>
              <a:t>РП_ДО_Какая</a:t>
            </a:r>
            <a:r>
              <a:rPr lang="ru-RU" sz="2400" dirty="0"/>
              <a:t> она — физика_6 класс_2022-2023</a:t>
            </a:r>
          </a:p>
          <a:p>
            <a:pPr marL="0" indent="0" fontAlgn="auto">
              <a:buNone/>
            </a:pPr>
            <a:r>
              <a:rPr lang="ru-RU" sz="2400" dirty="0" err="1"/>
              <a:t>РП_ДО_Удивительный</a:t>
            </a:r>
            <a:r>
              <a:rPr lang="ru-RU" sz="2400" dirty="0"/>
              <a:t> мир химии _7 класс_2022-2023</a:t>
            </a:r>
          </a:p>
          <a:p>
            <a:pPr marL="0" indent="0" fontAlgn="auto">
              <a:buNone/>
            </a:pPr>
            <a:r>
              <a:rPr lang="ru-RU" sz="2400" dirty="0" smtClean="0"/>
              <a:t>РП_ДО_Робототехника_5 класс_2022-2023</a:t>
            </a:r>
            <a:endParaRPr lang="ru-RU" sz="2400" dirty="0"/>
          </a:p>
          <a:p>
            <a:pPr fontAlgn="auto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6305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81" t="13292" r="-1" b="38692"/>
          <a:stretch/>
        </p:blipFill>
        <p:spPr bwMode="auto">
          <a:xfrm>
            <a:off x="-7671" y="764704"/>
            <a:ext cx="9073008" cy="243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5068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60848"/>
            <a:ext cx="842983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7059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Информационно-методические</a:t>
            </a:r>
            <a:endParaRPr lang="ru-RU" sz="40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5420714"/>
            <a:ext cx="7859216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Руководитель Центра «Точка роста»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Клементьева </a:t>
            </a:r>
            <a:r>
              <a:rPr lang="ru-RU" sz="2400" dirty="0" smtClean="0"/>
              <a:t>Юлия Валерьевна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" t="14307" r="2679" b="12667"/>
          <a:stretch/>
        </p:blipFill>
        <p:spPr bwMode="auto">
          <a:xfrm>
            <a:off x="428596" y="1532825"/>
            <a:ext cx="8424936" cy="361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263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44" t="13294" r="20351" b="13636"/>
          <a:stretch/>
        </p:blipFill>
        <p:spPr bwMode="auto">
          <a:xfrm>
            <a:off x="8316" y="620688"/>
            <a:ext cx="9135683" cy="547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8549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Анализ результатов Всероссийских проверочных работ </a:t>
            </a:r>
            <a:r>
              <a:rPr lang="ru-RU" dirty="0" smtClean="0"/>
              <a:t> 2019, 2021, 2022 годов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188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естественно-научный цикл предметов и математика</a:t>
            </a:r>
            <a:r>
              <a:rPr lang="ru-RU" dirty="0" smtClean="0"/>
              <a:t> выявлено </a:t>
            </a:r>
            <a:r>
              <a:rPr lang="ru-RU" b="1" dirty="0" smtClean="0"/>
              <a:t>понижение </a:t>
            </a:r>
            <a:r>
              <a:rPr lang="ru-RU" b="1" dirty="0"/>
              <a:t>результатов  в 6,7,8 классов</a:t>
            </a:r>
            <a:endParaRPr lang="ru-RU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ru-RU" b="1" dirty="0"/>
              <a:t>свойственна нестабильность освоения </a:t>
            </a:r>
            <a:r>
              <a:rPr lang="ru-RU" b="1" dirty="0" smtClean="0"/>
              <a:t>учебных тем</a:t>
            </a:r>
            <a:endParaRPr lang="ru-RU" dirty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ru-RU" b="1" dirty="0"/>
              <a:t>низкий уровень освоения </a:t>
            </a:r>
            <a:r>
              <a:rPr lang="ru-RU" b="1" dirty="0" err="1"/>
              <a:t>метапредметных</a:t>
            </a:r>
            <a:r>
              <a:rPr lang="ru-RU" b="1" dirty="0"/>
              <a:t> результатов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1577" y="4865903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384910" cy="211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495540" cy="211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8591" y="4865902"/>
            <a:ext cx="9874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507" y="2636912"/>
            <a:ext cx="3766100" cy="211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624" y="4865903"/>
            <a:ext cx="9874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5930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Развитие </a:t>
            </a:r>
            <a:r>
              <a:rPr lang="ru-RU" b="1" i="1" dirty="0" smtClean="0"/>
              <a:t>естественнонаучной </a:t>
            </a:r>
            <a:r>
              <a:rPr lang="ru-RU" b="1" i="1" dirty="0" smtClean="0"/>
              <a:t>и технологической грамотности обучающихся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12934"/>
            <a:ext cx="8229600" cy="384502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Увеличение </a:t>
            </a:r>
            <a:r>
              <a:rPr lang="ru-RU" sz="2400" dirty="0" smtClean="0">
                <a:solidFill>
                  <a:srgbClr val="FF0000"/>
                </a:solidFill>
              </a:rPr>
              <a:t>количества обучающихся </a:t>
            </a:r>
            <a:r>
              <a:rPr lang="ru-RU" sz="2400" dirty="0" smtClean="0"/>
              <a:t>по занимающихся программам дополнительного образования до 60 человек </a:t>
            </a:r>
          </a:p>
          <a:p>
            <a:r>
              <a:rPr lang="ru-RU" sz="2400" dirty="0" smtClean="0"/>
              <a:t>Введение </a:t>
            </a:r>
            <a:r>
              <a:rPr lang="ru-RU" sz="2400" dirty="0" smtClean="0">
                <a:solidFill>
                  <a:srgbClr val="FF0000"/>
                </a:solidFill>
              </a:rPr>
              <a:t>новых курсов</a:t>
            </a:r>
            <a:r>
              <a:rPr lang="ru-RU" sz="2400" dirty="0" smtClean="0"/>
              <a:t> внеурочной деятельности по видам функциональной грамотности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Расширение</a:t>
            </a:r>
            <a:r>
              <a:rPr lang="ru-RU" sz="2400" dirty="0" smtClean="0"/>
              <a:t> тематики и </a:t>
            </a:r>
            <a:r>
              <a:rPr lang="ru-RU" sz="2400" dirty="0" smtClean="0">
                <a:solidFill>
                  <a:srgbClr val="FF0000"/>
                </a:solidFill>
              </a:rPr>
              <a:t>увеличение</a:t>
            </a:r>
            <a:r>
              <a:rPr lang="ru-RU" sz="2400" dirty="0" smtClean="0"/>
              <a:t> количества проектных и исследовательских работ обучающихся</a:t>
            </a:r>
          </a:p>
          <a:p>
            <a:r>
              <a:rPr lang="ru-RU" sz="2400" dirty="0" smtClean="0"/>
              <a:t>Увеличение количества участников ВСОШ</a:t>
            </a:r>
          </a:p>
          <a:p>
            <a:r>
              <a:rPr lang="ru-RU" sz="2400" dirty="0" smtClean="0"/>
              <a:t>Увеличение количества обучающихся принимающих участие в различных конкурсах, олимпиадах</a:t>
            </a:r>
          </a:p>
          <a:p>
            <a:r>
              <a:rPr lang="ru-RU" sz="2400" dirty="0" smtClean="0"/>
              <a:t>Сохранение </a:t>
            </a:r>
            <a:r>
              <a:rPr lang="ru-RU" sz="2400" dirty="0" smtClean="0">
                <a:solidFill>
                  <a:srgbClr val="FF0000"/>
                </a:solidFill>
              </a:rPr>
              <a:t>количество обучающихся</a:t>
            </a:r>
            <a:r>
              <a:rPr lang="ru-RU" sz="2400" dirty="0" smtClean="0"/>
              <a:t> сдающих ЕГЭ по биологии и физике и поступающих в ВУЗы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6149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3857628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Материально-технические (1)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786" y="1571623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Условия для развития естественно-научной и технологической грамотности обучающихся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550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7288" cy="214625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Технологическая лаборатория-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учитель </a:t>
            </a:r>
            <a:r>
              <a:rPr lang="ru-RU" sz="3600" b="1" i="1" dirty="0" smtClean="0"/>
              <a:t>информатики </a:t>
            </a:r>
            <a:br>
              <a:rPr lang="ru-RU" sz="3600" b="1" i="1" dirty="0" smtClean="0"/>
            </a:br>
            <a:r>
              <a:rPr lang="ru-RU" sz="3600" b="1" i="1" dirty="0" smtClean="0"/>
              <a:t>Чиглинцев Владимир </a:t>
            </a:r>
            <a:r>
              <a:rPr lang="ru-RU" sz="3600" b="1" i="1" dirty="0" smtClean="0"/>
              <a:t>Сергеевич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42" y="2803246"/>
            <a:ext cx="8229600" cy="3268960"/>
          </a:xfrm>
        </p:spPr>
        <p:txBody>
          <a:bodyPr/>
          <a:lstStyle/>
          <a:p>
            <a:r>
              <a:rPr lang="ru-RU" dirty="0"/>
              <a:t>Использование </a:t>
            </a:r>
            <a:r>
              <a:rPr lang="ru-RU" dirty="0" smtClean="0"/>
              <a:t>роботов-конструкторов </a:t>
            </a:r>
            <a:r>
              <a:rPr lang="ru-RU" dirty="0"/>
              <a:t>значительно </a:t>
            </a:r>
            <a:r>
              <a:rPr lang="ru-RU" dirty="0" smtClean="0">
                <a:solidFill>
                  <a:srgbClr val="FF0000"/>
                </a:solidFill>
              </a:rPr>
              <a:t>повысит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мотивацию</a:t>
            </a:r>
            <a:r>
              <a:rPr lang="ru-RU" dirty="0"/>
              <a:t> к изучению отдельных образовательных предметов на </a:t>
            </a:r>
            <a:r>
              <a:rPr lang="ru-RU" dirty="0" smtClean="0"/>
              <a:t>уровне </a:t>
            </a:r>
            <a:r>
              <a:rPr lang="ru-RU" dirty="0"/>
              <a:t>основного общего образования, </a:t>
            </a:r>
            <a:r>
              <a:rPr lang="ru-RU" dirty="0" smtClean="0"/>
              <a:t>поспособствует </a:t>
            </a:r>
            <a:r>
              <a:rPr lang="ru-RU" dirty="0">
                <a:solidFill>
                  <a:srgbClr val="FF0000"/>
                </a:solidFill>
              </a:rPr>
              <a:t>развитию</a:t>
            </a:r>
            <a:r>
              <a:rPr lang="ru-RU" dirty="0"/>
              <a:t> коллективного мышления и </a:t>
            </a:r>
            <a:r>
              <a:rPr lang="ru-RU" dirty="0">
                <a:solidFill>
                  <a:srgbClr val="FF0000"/>
                </a:solidFill>
              </a:rPr>
              <a:t>самоконтроля</a:t>
            </a:r>
          </a:p>
        </p:txBody>
      </p:sp>
    </p:spTree>
    <p:extLst>
      <p:ext uri="{BB962C8B-B14F-4D97-AF65-F5344CB8AC3E}">
        <p14:creationId xmlns:p14="http://schemas.microsoft.com/office/powerpoint/2010/main" xmlns="" val="3726868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Физическая лаборатория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учитель физики </a:t>
            </a:r>
            <a:br>
              <a:rPr lang="ru-RU" sz="3600" b="1" i="1" dirty="0" smtClean="0"/>
            </a:br>
            <a:r>
              <a:rPr lang="ru-RU" sz="3600" b="1" i="1" dirty="0" err="1" smtClean="0"/>
              <a:t>Клементьева</a:t>
            </a:r>
            <a:r>
              <a:rPr lang="ru-RU" sz="3600" b="1" i="1" dirty="0" smtClean="0"/>
              <a:t> Юлия Валерьевна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17747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dirty="0" smtClean="0">
                <a:solidFill>
                  <a:srgbClr val="FF0000"/>
                </a:solidFill>
              </a:rPr>
              <a:t>развитие </a:t>
            </a:r>
            <a:r>
              <a:rPr lang="ru-RU" dirty="0">
                <a:solidFill>
                  <a:srgbClr val="FF0000"/>
                </a:solidFill>
              </a:rPr>
              <a:t>интереса и творческих способностей</a:t>
            </a:r>
            <a:r>
              <a:rPr lang="ru-RU" dirty="0"/>
              <a:t> </a:t>
            </a:r>
            <a:r>
              <a:rPr lang="ru-RU" dirty="0" smtClean="0"/>
              <a:t>школьников </a:t>
            </a:r>
            <a:r>
              <a:rPr lang="ru-RU" dirty="0"/>
              <a:t>при освоении ими метода научного познания на феноменологическом уровне;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ru-RU" dirty="0" smtClean="0">
                <a:solidFill>
                  <a:srgbClr val="FF0000"/>
                </a:solidFill>
              </a:rPr>
              <a:t>приобретение</a:t>
            </a:r>
            <a:r>
              <a:rPr lang="ru-RU" dirty="0" smtClean="0"/>
              <a:t> </a:t>
            </a:r>
            <a:r>
              <a:rPr lang="ru-RU" dirty="0"/>
              <a:t>учащимися знаний и </a:t>
            </a:r>
            <a:r>
              <a:rPr lang="ru-RU" dirty="0">
                <a:solidFill>
                  <a:srgbClr val="FF0000"/>
                </a:solidFill>
              </a:rPr>
              <a:t>чувственного опыта </a:t>
            </a:r>
            <a:r>
              <a:rPr lang="ru-RU" dirty="0"/>
              <a:t>для понимания явлений </a:t>
            </a:r>
            <a:r>
              <a:rPr lang="ru-RU" dirty="0" smtClean="0"/>
              <a:t>природы;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dirty="0" smtClean="0">
                <a:solidFill>
                  <a:srgbClr val="FF0000"/>
                </a:solidFill>
              </a:rPr>
              <a:t>формирование </a:t>
            </a:r>
            <a:r>
              <a:rPr lang="ru-RU" dirty="0">
                <a:solidFill>
                  <a:srgbClr val="FF0000"/>
                </a:solidFill>
              </a:rPr>
              <a:t>представлений </a:t>
            </a:r>
            <a:r>
              <a:rPr lang="ru-RU" dirty="0"/>
              <a:t>об изменчивости и познаваемости мира, в котором мы живем.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5057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8612"/>
            <a:ext cx="8640960" cy="1143000"/>
          </a:xfrm>
        </p:spPr>
        <p:txBody>
          <a:bodyPr>
            <a:noAutofit/>
          </a:bodyPr>
          <a:lstStyle/>
          <a:p>
            <a:r>
              <a:rPr lang="ru-RU" sz="3200" b="1" i="1" dirty="0"/>
              <a:t>Химическая, биологическая </a:t>
            </a:r>
            <a:r>
              <a:rPr lang="ru-RU" sz="3200" b="1" i="1" dirty="0" smtClean="0"/>
              <a:t>лаборатория </a:t>
            </a: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/>
              <a:t> учитель </a:t>
            </a:r>
            <a:r>
              <a:rPr lang="ru-RU" sz="3200" b="1" i="1" dirty="0" smtClean="0"/>
              <a:t>химии и биологии </a:t>
            </a: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>Войтехова Марина Николаевна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знакомство </a:t>
            </a:r>
            <a:r>
              <a:rPr lang="ru-RU" dirty="0">
                <a:solidFill>
                  <a:srgbClr val="FF0000"/>
                </a:solidFill>
              </a:rPr>
              <a:t>и объяснение </a:t>
            </a:r>
            <a:r>
              <a:rPr lang="ru-RU" dirty="0"/>
              <a:t>химических явлений и свойств веществ, встречаемых в быту, в медицине для оказания первой </a:t>
            </a:r>
            <a:r>
              <a:rPr lang="ru-RU" dirty="0" smtClean="0"/>
              <a:t>помощи;</a:t>
            </a:r>
          </a:p>
          <a:p>
            <a:r>
              <a:rPr lang="ru-RU" dirty="0">
                <a:solidFill>
                  <a:srgbClr val="FF0000"/>
                </a:solidFill>
              </a:rPr>
              <a:t>овладение умениями и навыками </a:t>
            </a:r>
            <a:r>
              <a:rPr lang="ru-RU" dirty="0"/>
              <a:t>постановки биологических экспериментов и объяснения</a:t>
            </a:r>
            <a:br>
              <a:rPr lang="ru-RU" dirty="0"/>
            </a:br>
            <a:r>
              <a:rPr lang="ru-RU" dirty="0"/>
              <a:t>их </a:t>
            </a:r>
            <a:r>
              <a:rPr lang="ru-RU" dirty="0" smtClean="0"/>
              <a:t>результатов</a:t>
            </a:r>
            <a:r>
              <a:rPr lang="ru-RU" dirty="0"/>
              <a:t>;</a:t>
            </a:r>
            <a:r>
              <a:rPr lang="ru-RU" dirty="0" smtClean="0"/>
              <a:t>             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соблюдение </a:t>
            </a:r>
            <a:r>
              <a:rPr lang="ru-RU" dirty="0">
                <a:solidFill>
                  <a:srgbClr val="FF0000"/>
                </a:solidFill>
              </a:rPr>
              <a:t>мер</a:t>
            </a:r>
            <a:r>
              <a:rPr lang="ru-RU" dirty="0"/>
              <a:t> профилактики вирусных заболеваний, вредных привычек</a:t>
            </a:r>
            <a:br>
              <a:rPr lang="ru-RU" dirty="0"/>
            </a:br>
            <a:r>
              <a:rPr lang="ru-RU" dirty="0"/>
              <a:t>(курение, алкоголизм, наркомания); правил поведения в природной среде. </a:t>
            </a:r>
          </a:p>
        </p:txBody>
      </p:sp>
    </p:spTree>
    <p:extLst>
      <p:ext uri="{BB962C8B-B14F-4D97-AF65-F5344CB8AC3E}">
        <p14:creationId xmlns:p14="http://schemas.microsoft.com/office/powerpoint/2010/main" xmlns="" val="972791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71638"/>
            <a:ext cx="8229600" cy="3829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Создание центра образования </a:t>
            </a:r>
            <a:r>
              <a:rPr lang="ru-RU" dirty="0" smtClean="0"/>
              <a:t>естественнонаучной </a:t>
            </a:r>
            <a:r>
              <a:rPr lang="ru-RU" dirty="0"/>
              <a:t>и технологической направленностей </a:t>
            </a:r>
            <a:r>
              <a:rPr lang="ru-RU" dirty="0">
                <a:solidFill>
                  <a:srgbClr val="FF0000"/>
                </a:solidFill>
              </a:rPr>
              <a:t>обеспечивает возможность детям получать качественное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общее образование </a:t>
            </a:r>
            <a:r>
              <a:rPr lang="ru-RU" dirty="0"/>
              <a:t>в условиях, отвечающих современным требованиям, независимо от места их проживания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408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8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Реконструкция кабинетов</a:t>
            </a:r>
            <a:endParaRPr lang="ru-RU" sz="40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7" t="24336" r="3334" b="40155"/>
          <a:stretch/>
        </p:blipFill>
        <p:spPr>
          <a:xfrm>
            <a:off x="4214810" y="3357562"/>
            <a:ext cx="4896905" cy="3463667"/>
          </a:xfrm>
        </p:spPr>
      </p:pic>
      <p:sp>
        <p:nvSpPr>
          <p:cNvPr id="8" name="TextBox 7"/>
          <p:cNvSpPr txBox="1"/>
          <p:nvPr/>
        </p:nvSpPr>
        <p:spPr>
          <a:xfrm>
            <a:off x="467544" y="55172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Кабинет информатики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30" t="30152" r="9594" b="36482"/>
          <a:stretch/>
        </p:blipFill>
        <p:spPr>
          <a:xfrm>
            <a:off x="0" y="1163282"/>
            <a:ext cx="5148064" cy="3951683"/>
          </a:xfrm>
        </p:spPr>
      </p:pic>
    </p:spTree>
    <p:extLst>
      <p:ext uri="{BB962C8B-B14F-4D97-AF65-F5344CB8AC3E}">
        <p14:creationId xmlns:p14="http://schemas.microsoft.com/office/powerpoint/2010/main" xmlns="" val="419620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Реконструкция кабинетов</a:t>
            </a:r>
            <a:endParaRPr lang="ru-RU" sz="40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28" r="8253" b="14348"/>
          <a:stretch/>
        </p:blipFill>
        <p:spPr>
          <a:xfrm>
            <a:off x="1547664" y="1196752"/>
            <a:ext cx="2938117" cy="425420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0" t="18016" r="11692" b="23585"/>
          <a:stretch/>
        </p:blipFill>
        <p:spPr>
          <a:xfrm>
            <a:off x="4716016" y="1955280"/>
            <a:ext cx="3270983" cy="4116926"/>
          </a:xfrm>
        </p:spPr>
      </p:pic>
      <p:sp>
        <p:nvSpPr>
          <p:cNvPr id="8" name="TextBox 7"/>
          <p:cNvSpPr txBox="1"/>
          <p:nvPr/>
        </p:nvSpPr>
        <p:spPr>
          <a:xfrm>
            <a:off x="488651" y="566124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Кабинет информатики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5487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Реконструкция кабинетов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14" t="15850" r="9049" b="22849"/>
          <a:stretch/>
        </p:blipFill>
        <p:spPr>
          <a:xfrm>
            <a:off x="1403648" y="1484784"/>
            <a:ext cx="3154592" cy="42370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37" r="11478" b="25564"/>
          <a:stretch/>
        </p:blipFill>
        <p:spPr>
          <a:xfrm>
            <a:off x="5004048" y="1412776"/>
            <a:ext cx="3194669" cy="4234409"/>
          </a:xfrm>
        </p:spPr>
      </p:pic>
      <p:sp>
        <p:nvSpPr>
          <p:cNvPr id="8" name="TextBox 7"/>
          <p:cNvSpPr txBox="1"/>
          <p:nvPr/>
        </p:nvSpPr>
        <p:spPr>
          <a:xfrm>
            <a:off x="467544" y="59492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Кабинет физики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1953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Реконструкция кабинетов</a:t>
            </a:r>
            <a:endParaRPr lang="ru-RU" sz="40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55" t="32405" r="11435" b="35826"/>
          <a:stretch/>
        </p:blipFill>
        <p:spPr>
          <a:xfrm>
            <a:off x="1984236" y="1459058"/>
            <a:ext cx="5016656" cy="4184520"/>
          </a:xfrm>
        </p:spPr>
      </p:pic>
      <p:sp>
        <p:nvSpPr>
          <p:cNvPr id="8" name="TextBox 7"/>
          <p:cNvSpPr txBox="1"/>
          <p:nvPr/>
        </p:nvSpPr>
        <p:spPr>
          <a:xfrm>
            <a:off x="611560" y="60007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Кабинет физики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7617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Реконструкция кабинетов</a:t>
            </a:r>
            <a:endParaRPr lang="ru-RU" sz="40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5" t="28066" r="9401" b="37928"/>
          <a:stretch/>
        </p:blipFill>
        <p:spPr>
          <a:xfrm>
            <a:off x="-32" y="1772816"/>
            <a:ext cx="5428292" cy="403244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67" r="5204" b="37170"/>
          <a:stretch/>
        </p:blipFill>
        <p:spPr>
          <a:xfrm>
            <a:off x="4732597" y="1196752"/>
            <a:ext cx="4411403" cy="3248235"/>
          </a:xfrm>
        </p:spPr>
      </p:pic>
      <p:sp>
        <p:nvSpPr>
          <p:cNvPr id="8" name="TextBox 7"/>
          <p:cNvSpPr txBox="1"/>
          <p:nvPr/>
        </p:nvSpPr>
        <p:spPr>
          <a:xfrm>
            <a:off x="467544" y="594928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Кабинет химии и биологии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4915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Технологическая лаборатория</a:t>
            </a:r>
            <a:endParaRPr lang="ru-RU" sz="4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6752"/>
            <a:ext cx="4896544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486150"/>
            <a:ext cx="4495800" cy="3371850"/>
          </a:xfrm>
        </p:spPr>
      </p:pic>
    </p:spTree>
    <p:extLst>
      <p:ext uri="{BB962C8B-B14F-4D97-AF65-F5344CB8AC3E}">
        <p14:creationId xmlns:p14="http://schemas.microsoft.com/office/powerpoint/2010/main" xmlns="" val="3304346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569</Words>
  <Application>Microsoft Office PowerPoint</Application>
  <PresentationFormat>Экран (4:3)</PresentationFormat>
  <Paragraphs>99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Создание условий  для развития естественнонаучной и технологической  грамотности обучающихся по средствам  Центра «Точка роста»</vt:lpstr>
      <vt:lpstr>Центр естественнонаучной и технологической направленности «Точка Роста»</vt:lpstr>
      <vt:lpstr>Материально-технические (1)</vt:lpstr>
      <vt:lpstr>Реконструкция кабинетов</vt:lpstr>
      <vt:lpstr>Реконструкция кабинетов</vt:lpstr>
      <vt:lpstr>Реконструкция кабинетов</vt:lpstr>
      <vt:lpstr>Реконструкция кабинетов</vt:lpstr>
      <vt:lpstr>Реконструкция кабинетов</vt:lpstr>
      <vt:lpstr>Технологическая лаборатория</vt:lpstr>
      <vt:lpstr>Физическая лаборатория</vt:lpstr>
      <vt:lpstr>Химическая, биологическая лаборатория</vt:lpstr>
      <vt:lpstr>Лаборантские   «физики» и «химии, биологии»</vt:lpstr>
      <vt:lpstr>Материально-технические (2)</vt:lpstr>
      <vt:lpstr>Средства обучения и воспитания</vt:lpstr>
      <vt:lpstr>Средства обучения и воспитания</vt:lpstr>
      <vt:lpstr>Слайд 16</vt:lpstr>
      <vt:lpstr>Кадровые условия</vt:lpstr>
      <vt:lpstr>Состав сотрудников</vt:lpstr>
      <vt:lpstr>Информация о повышении квалификации педагогических работников, реализующих образовательные программы на базе центра образования естественнонаучной и технологической направленностей «Точка роста» </vt:lpstr>
      <vt:lpstr>Программно-Методические условия</vt:lpstr>
      <vt:lpstr>Перечень рабочих программ по учебным предметам, реализуемых на базе центра образования естественнонаучной и технологической направленностей</vt:lpstr>
      <vt:lpstr>Перечень программ внеурочной деятельности, реализуемых на базе центра образования естественно-научной и технологической направленностей</vt:lpstr>
      <vt:lpstr>Перечень дополнительных общеобразовательных программ технической и естественнонаучной направленностей, реализуемых с использованием средств обучения и воспитания центра образования естественнонаучной и технологической направленностей</vt:lpstr>
      <vt:lpstr>Слайд 24</vt:lpstr>
      <vt:lpstr>Слайд 25</vt:lpstr>
      <vt:lpstr>Информационно-методические</vt:lpstr>
      <vt:lpstr>Слайд 27</vt:lpstr>
      <vt:lpstr>Слайд 28</vt:lpstr>
      <vt:lpstr>Развитие естественнонаучной и технологической грамотности обучающихся</vt:lpstr>
      <vt:lpstr>Технологическая лаборатория-  учитель информатики  Чиглинцев Владимир Сергеевич</vt:lpstr>
      <vt:lpstr>Физическая лаборатория  учитель физики  Клементьева Юлия Валерьевна</vt:lpstr>
      <vt:lpstr>Химическая, биологическая лаборатория   учитель химии и биологии  Войтехова Марина Николаевна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развития естественно-научной и технологической  грамотности обучающихся посредством  Центра «Точка роста»</dc:title>
  <dc:creator>ученик</dc:creator>
  <cp:lastModifiedBy>user</cp:lastModifiedBy>
  <cp:revision>37</cp:revision>
  <dcterms:created xsi:type="dcterms:W3CDTF">2023-01-23T04:53:09Z</dcterms:created>
  <dcterms:modified xsi:type="dcterms:W3CDTF">2023-02-10T08:39:34Z</dcterms:modified>
</cp:coreProperties>
</file>