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84" r:id="rId3"/>
    <p:sldId id="267" r:id="rId4"/>
    <p:sldId id="285" r:id="rId5"/>
    <p:sldId id="271" r:id="rId6"/>
    <p:sldId id="283" r:id="rId7"/>
    <p:sldId id="272" r:id="rId8"/>
    <p:sldId id="286" r:id="rId9"/>
    <p:sldId id="273" r:id="rId10"/>
    <p:sldId id="274" r:id="rId11"/>
    <p:sldId id="287" r:id="rId12"/>
    <p:sldId id="28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61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5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339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91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991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931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778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455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993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138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019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365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774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A34CC-D91F-476D-92D6-2A29367FC717}" type="datetimeFigureOut">
              <a:rPr lang="ru-RU" smtClean="0"/>
              <a:pPr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67A15-AEB1-40D9-9370-0E03E8D346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955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ru.wikipedia.org/wiki/%D0%9A%D0%B8%D1%82%D0%B0%D0%B9%D1%81%D0%BA%D0%B0%D1%8F_%D1%84%D0%B8%D0%BB%D0%BE%D1%81%D0%BE%D1%84%D0%B8%D1%8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76400" y="1714685"/>
            <a:ext cx="10515600" cy="1325562"/>
          </a:xfrm>
        </p:spPr>
        <p:txBody>
          <a:bodyPr>
            <a:normAutofit/>
          </a:bodyPr>
          <a:lstStyle/>
          <a:p>
            <a:r>
              <a:rPr lang="ru-RU" sz="3600" b="1" strike="sngStrike" dirty="0" smtClean="0"/>
              <a:t/>
            </a:r>
            <a:br>
              <a:rPr lang="ru-RU" sz="3600" b="1" strike="sngStrike" dirty="0" smtClean="0"/>
            </a:br>
            <a:r>
              <a:rPr lang="ru-RU" sz="3600" b="1" strike="sngStrike" dirty="0" smtClean="0"/>
              <a:t> </a:t>
            </a:r>
            <a:endParaRPr lang="ru-RU" sz="3600" b="1" strike="sngStrike" dirty="0"/>
          </a:p>
        </p:txBody>
      </p:sp>
      <p:sp>
        <p:nvSpPr>
          <p:cNvPr id="14" name="TextBox 13"/>
          <p:cNvSpPr txBox="1"/>
          <p:nvPr/>
        </p:nvSpPr>
        <p:spPr>
          <a:xfrm>
            <a:off x="498650" y="345264"/>
            <a:ext cx="1103756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 проводника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дельное сопротивление. </a:t>
            </a:r>
          </a:p>
          <a:p>
            <a:pPr algn="ctr"/>
            <a:endParaRPr lang="ru-RU" sz="2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«Изучение зависимости сопротивления провода от его длины, площади поперечного сечения"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2883" y="1302665"/>
            <a:ext cx="3072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.01.2023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61200" y="547370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физики: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Клементьева Юлия Валерьевна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29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51374735"/>
              </p:ext>
            </p:extLst>
          </p:nvPr>
        </p:nvGraphicFramePr>
        <p:xfrm>
          <a:off x="333828" y="281960"/>
          <a:ext cx="11313227" cy="1463040"/>
        </p:xfrm>
        <a:graphic>
          <a:graphicData uri="http://schemas.openxmlformats.org/drawingml/2006/table">
            <a:tbl>
              <a:tblPr/>
              <a:tblGrid>
                <a:gridCol w="113132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Закрепление материала.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u="sng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Цель: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совместно составить алгоритм решения количественной задачи для дальнейшего ее использования.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02063495"/>
              </p:ext>
            </p:extLst>
          </p:nvPr>
        </p:nvGraphicFramePr>
        <p:xfrm>
          <a:off x="417287" y="1670118"/>
          <a:ext cx="11340604" cy="1562100"/>
        </p:xfrm>
        <a:graphic>
          <a:graphicData uri="http://schemas.openxmlformats.org/drawingml/2006/table">
            <a:tbl>
              <a:tblPr/>
              <a:tblGrid>
                <a:gridCol w="113406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5621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Совместная</a:t>
                      </a:r>
                      <a:r>
                        <a:rPr lang="ru-RU" sz="2400" b="1" u="sng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задача</a:t>
                      </a:r>
                      <a:r>
                        <a:rPr lang="ru-RU" sz="2400" b="1" u="sng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u="sng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Алюминиевый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провод имеет длину 240 см и площадь поперечного сечения 0,2 мм</a:t>
                      </a:r>
                      <a:r>
                        <a:rPr lang="ru-RU" sz="2400" baseline="30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Вычислите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сопротивление этого провода.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5707" y="3040798"/>
            <a:ext cx="3602184" cy="2964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</a:p>
          <a:p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=240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S=0,2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мм</a:t>
            </a:r>
            <a:r>
              <a:rPr lang="ru-RU" sz="28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</a:p>
          <a:p>
            <a:endParaRPr lang="ru-RU" sz="2800" baseline="300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=0,028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(Ом·мм</a:t>
            </a:r>
            <a:r>
              <a:rPr lang="ru-RU" sz="28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)/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</a:p>
          <a:p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R-?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508000" y="3338456"/>
            <a:ext cx="3380510" cy="2752437"/>
            <a:chOff x="508000" y="3338456"/>
            <a:chExt cx="2032001" cy="2752437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2484582" y="3338456"/>
              <a:ext cx="55419" cy="275243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08000" y="5301672"/>
              <a:ext cx="1976582" cy="92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3494" y="3040798"/>
            <a:ext cx="1426727" cy="1023758"/>
          </a:xfrm>
          <a:prstGeom prst="rect">
            <a:avLst/>
          </a:prstGeom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5449456" y="3338456"/>
            <a:ext cx="110836" cy="2667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73237" y="3089082"/>
            <a:ext cx="130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«СИ»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=2,4 м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37382" y="4076916"/>
            <a:ext cx="59205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0,028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(Ом·мм</a:t>
            </a:r>
            <a:r>
              <a:rPr lang="ru-RU" sz="28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)/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2,4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м) / 0,2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мм</a:t>
            </a:r>
            <a:r>
              <a:rPr lang="ru-RU" sz="28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0,336 Ом</a:t>
            </a:r>
          </a:p>
          <a:p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0,336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28604526"/>
              </p:ext>
            </p:extLst>
          </p:nvPr>
        </p:nvGraphicFramePr>
        <p:xfrm>
          <a:off x="249378" y="345953"/>
          <a:ext cx="11591637" cy="1097280"/>
        </p:xfrm>
        <a:graphic>
          <a:graphicData uri="http://schemas.openxmlformats.org/drawingml/2006/table">
            <a:tbl>
              <a:tblPr/>
              <a:tblGrid>
                <a:gridCol w="115916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2400" b="1" i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ДЗ)  </a:t>
                      </a:r>
                      <a:r>
                        <a:rPr lang="ru-RU" sz="24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Расчет сопротивления проводника»</a:t>
                      </a:r>
                      <a:endParaRPr lang="ru-RU" sz="2400" b="1" dirty="0" smtClean="0">
                        <a:solidFill>
                          <a:srgbClr val="FF0000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u="sng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Цель</a:t>
                      </a:r>
                      <a:r>
                        <a:rPr lang="ru-RU" sz="2400" u="sng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уметь самостоятельно  решать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количественные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задачи на применение новой изученной темы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72562591"/>
              </p:ext>
            </p:extLst>
          </p:nvPr>
        </p:nvGraphicFramePr>
        <p:xfrm>
          <a:off x="434109" y="1726532"/>
          <a:ext cx="11102109" cy="4693920"/>
        </p:xfrm>
        <a:graphic>
          <a:graphicData uri="http://schemas.openxmlformats.org/drawingml/2006/table">
            <a:tbl>
              <a:tblPr/>
              <a:tblGrid>
                <a:gridCol w="111021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Уровень А –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3 балла</a:t>
                      </a:r>
                      <a:endParaRPr lang="ru-RU" sz="2200" b="1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Человек держит провод. 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Как изменится его сопротивление, если он сложил его пополам. (2 балла)</a:t>
                      </a:r>
                      <a:endParaRPr lang="ru-RU" sz="22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AutoNum type="arabicPeriod"/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Размеры медной, железной и </a:t>
                      </a:r>
                      <a:r>
                        <a:rPr lang="ru-RU" sz="2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нихромовой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проволок 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одинаковы. В 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цепи с какой проволокой будет идти самый большой ток? (1балл)</a:t>
                      </a:r>
                      <a:endParaRPr lang="ru-RU" sz="22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22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Уровень B  - 3 </a:t>
                      </a:r>
                      <a:r>
                        <a:rPr lang="ru-RU" sz="22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балла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Длина </a:t>
                      </a:r>
                      <a:r>
                        <a:rPr lang="ru-RU" sz="2200" b="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серебряного провода 60 см, а сопротивление 0,015 Ом.  Определите площадь поперечного сечения провода.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22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179705" indent="-18034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Уровень </a:t>
                      </a:r>
                      <a:r>
                        <a:rPr lang="en-US" sz="2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ru-RU" sz="2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– 4 балла</a:t>
                      </a:r>
                      <a:endParaRPr lang="ru-RU" sz="22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179705" indent="-18034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Спираль изготовлена из </a:t>
                      </a:r>
                      <a:r>
                        <a:rPr lang="ru-RU" sz="2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нихромовой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проволоки с 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площадью</a:t>
                      </a:r>
                      <a:r>
                        <a:rPr lang="ru-RU" sz="2200" baseline="0" dirty="0" smtClean="0">
                          <a:solidFill>
                            <a:srgbClr val="00206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поперечного 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сечения </a:t>
                      </a:r>
                      <a:r>
                        <a:rPr lang="en-GB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= 1 мм</a:t>
                      </a:r>
                      <a:r>
                        <a:rPr lang="ru-RU" sz="2200" baseline="30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. Какова длина этой проволоки, 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если</a:t>
                      </a:r>
                      <a:r>
                        <a:rPr lang="ru-RU" sz="2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при</a:t>
                      </a:r>
                      <a:r>
                        <a:rPr lang="ru-RU" sz="2200" baseline="0" dirty="0" smtClean="0">
                          <a:solidFill>
                            <a:srgbClr val="00206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силе 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тока </a:t>
                      </a:r>
                      <a:r>
                        <a:rPr lang="en-GB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= 0,6 А напряжение на спирали </a:t>
                      </a:r>
                      <a:r>
                        <a:rPr lang="en-GB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 В</a:t>
                      </a:r>
                      <a:r>
                        <a:rPr lang="ru-RU" sz="2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?</a:t>
                      </a:r>
                      <a:endParaRPr lang="ru-RU" sz="2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2435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3721520"/>
              </p:ext>
            </p:extLst>
          </p:nvPr>
        </p:nvGraphicFramePr>
        <p:xfrm>
          <a:off x="838820" y="1303689"/>
          <a:ext cx="10869960" cy="1280160"/>
        </p:xfrm>
        <a:graphic>
          <a:graphicData uri="http://schemas.openxmlformats.org/drawingml/2006/table">
            <a:tbl>
              <a:tblPr/>
              <a:tblGrid>
                <a:gridCol w="10869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Домашнее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задание </a:t>
                      </a:r>
                      <a:endParaRPr lang="ru-RU" sz="28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§ 45,46,47;</a:t>
                      </a:r>
                      <a:endParaRPr lang="ru-RU" sz="28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решить</a:t>
                      </a:r>
                      <a:r>
                        <a:rPr lang="ru-RU" sz="28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задачу на выбор (А,В,С).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799123" y="2193353"/>
            <a:ext cx="1065486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“Я слушаю и забываю, я вижу и запоминаю, </a:t>
            </a:r>
            <a:endParaRPr lang="ru-RU" sz="4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4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делаю и понимаю”. </a:t>
            </a:r>
            <a:endParaRPr lang="ru-RU" sz="4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            Конфуций,</a:t>
            </a:r>
          </a:p>
          <a:p>
            <a:pPr algn="r"/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древний мыслитель и 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Китайская философия"/>
              </a:rPr>
              <a:t>философ Китая</a:t>
            </a:r>
            <a:endParaRPr lang="ru-RU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 descr="http://www.zviazda.by/sites/default/files/attachments/2014/08/Teoreticheskaya-fizi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185" y="650602"/>
            <a:ext cx="1583376" cy="7923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803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615517" y="3141663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76005285"/>
              </p:ext>
            </p:extLst>
          </p:nvPr>
        </p:nvGraphicFramePr>
        <p:xfrm>
          <a:off x="591128" y="507058"/>
          <a:ext cx="10492635" cy="1280160"/>
        </p:xfrm>
        <a:graphic>
          <a:graphicData uri="http://schemas.openxmlformats.org/drawingml/2006/table">
            <a:tbl>
              <a:tblPr/>
              <a:tblGrid>
                <a:gridCol w="104926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52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Физический диктант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 </a:t>
                      </a:r>
                      <a:endParaRPr lang="ru-RU" sz="2800" b="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u="sng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Цель:</a:t>
                      </a:r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повторить пройденный </a:t>
                      </a:r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материал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17901772"/>
              </p:ext>
            </p:extLst>
          </p:nvPr>
        </p:nvGraphicFramePr>
        <p:xfrm>
          <a:off x="1093965" y="1715258"/>
          <a:ext cx="10118977" cy="4556235"/>
        </p:xfrm>
        <a:graphic>
          <a:graphicData uri="http://schemas.openxmlformats.org/drawingml/2006/table">
            <a:tbl>
              <a:tblPr/>
              <a:tblGrid>
                <a:gridCol w="50588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601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10063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группа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Сила тока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группа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-Напряжение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46172">
                <a:tc>
                  <a:txBody>
                    <a:bodyPr/>
                    <a:lstStyle/>
                    <a:p>
                      <a:pPr marL="342900" marR="67056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Обозначение.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Что характеризует данная величина?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Единица измерения.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Формула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расчета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пояснения,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ед.измерения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Прибор для измерения силы тока, как подключается в цепь? 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Обозначение.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Что характеризует данная величина?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Единица измерения.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Формула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расчета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пояснения,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ед.измерения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Прибор для измерения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напряжения,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 подключается в цепь? 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61311102"/>
              </p:ext>
            </p:extLst>
          </p:nvPr>
        </p:nvGraphicFramePr>
        <p:xfrm>
          <a:off x="591127" y="1496289"/>
          <a:ext cx="11074400" cy="5006108"/>
        </p:xfrm>
        <a:graphic>
          <a:graphicData uri="http://schemas.openxmlformats.org/drawingml/2006/table">
            <a:tbl>
              <a:tblPr/>
              <a:tblGrid>
                <a:gridCol w="553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37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5101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группа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Сила тока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 группа - Напряжение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51007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2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-сила тока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Характеризует электрический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заряд, проходящий через поперечное сечение проводника за 1 с.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 – ампер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I=q/t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где q-заряд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(Кл)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t-время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(с).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Амперметр, последовательно 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 –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напряжение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Показывает какую работу совершает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электрическое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поле при перемещении единичного положительного заряда из одной точки в другую.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– вольт.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U=A/q,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где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А- работа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(Дж), q-заряд (Кл).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Вольтметр, параллельно 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07925669"/>
              </p:ext>
            </p:extLst>
          </p:nvPr>
        </p:nvGraphicFramePr>
        <p:xfrm>
          <a:off x="591128" y="507058"/>
          <a:ext cx="10492635" cy="924578"/>
        </p:xfrm>
        <a:graphic>
          <a:graphicData uri="http://schemas.openxmlformats.org/drawingml/2006/table">
            <a:tbl>
              <a:tblPr/>
              <a:tblGrid>
                <a:gridCol w="104926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245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Физический диктант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 </a:t>
                      </a:r>
                      <a:endParaRPr lang="ru-RU" sz="2800" b="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Ключ</a:t>
                      </a:r>
                      <a:endParaRPr lang="ru-RU" sz="2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1681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28391679"/>
              </p:ext>
            </p:extLst>
          </p:nvPr>
        </p:nvGraphicFramePr>
        <p:xfrm>
          <a:off x="460828" y="307326"/>
          <a:ext cx="11195463" cy="1219200"/>
        </p:xfrm>
        <a:graphic>
          <a:graphicData uri="http://schemas.openxmlformats.org/drawingml/2006/table">
            <a:tbl>
              <a:tblPr/>
              <a:tblGrid>
                <a:gridCol w="111954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545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Обратимся к опыту на рисунке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. 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Рассмотрите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цепь, состоящую из источника тока, амперметра,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лампочки,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проводников из различных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металлов.</a:t>
                      </a:r>
                      <a:r>
                        <a:rPr lang="ru-RU" sz="2000" baseline="0" dirty="0">
                          <a:solidFill>
                            <a:srgbClr val="00206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цепь по очереди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включили проводники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 различного металла. Напряжение на концах проводника во время опыта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поддерживали 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постоянным. Силу тока в цепи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измеряли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амперметром.</a:t>
                      </a:r>
                      <a:r>
                        <a:rPr lang="ru-RU" sz="2000" i="1" u="sng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98245338"/>
              </p:ext>
            </p:extLst>
          </p:nvPr>
        </p:nvGraphicFramePr>
        <p:xfrm>
          <a:off x="498829" y="5390675"/>
          <a:ext cx="11397601" cy="914400"/>
        </p:xfrm>
        <a:graphic>
          <a:graphicData uri="http://schemas.openxmlformats.org/drawingml/2006/table">
            <a:tbl>
              <a:tblPr/>
              <a:tblGrid>
                <a:gridCol w="113976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Вывод:</a:t>
                      </a:r>
                      <a:r>
                        <a:rPr lang="en-GB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сила тока зависит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от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свойств проводников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.                                                                                                             Это означает, что разные проводники оказывают разное противодействие току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, т.е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GB" sz="2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оказывают </a:t>
                      </a:r>
                      <a:r>
                        <a:rPr lang="ru-RU" sz="2000" b="1" i="1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сопротивление</a:t>
                      </a:r>
                      <a:r>
                        <a:rPr lang="en-GB" sz="2000" b="1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523" y="1678946"/>
            <a:ext cx="5939620" cy="3410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323855"/>
              </p:ext>
            </p:extLst>
          </p:nvPr>
        </p:nvGraphicFramePr>
        <p:xfrm>
          <a:off x="7916883" y="1754078"/>
          <a:ext cx="3739408" cy="639537"/>
        </p:xfrm>
        <a:graphic>
          <a:graphicData uri="http://schemas.openxmlformats.org/drawingml/2006/table">
            <a:tbl>
              <a:tblPr/>
              <a:tblGrid>
                <a:gridCol w="37394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63953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Почему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сила тока различна?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kk-KZ" sz="20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От чего зависит сила тока?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491" y="418237"/>
            <a:ext cx="1102821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 сопротивления от его размеров и вещества, из которого изготовлен проводник, впервые на опытах изучил немецкий физик Георг Ом. Он установил, что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 прямо пропорционально длине проводника, обратно пропорционально площади его поперечного сечения и зависит от вещества проводника.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1690258" y="3341803"/>
                <a:ext cx="1595565" cy="11440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ru-RU" sz="36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ru-RU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𝑝𝑙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ru-RU" sz="36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den>
                      </m:f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0258" y="3341803"/>
                <a:ext cx="1595565" cy="114409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83491" y="5027046"/>
            <a:ext cx="10926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-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сопротивление проводника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Ом), 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длина проводника (м),</a:t>
            </a:r>
          </a:p>
          <a:p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удельное сопротивление проводника (Ом·м</a:t>
            </a:r>
            <a:r>
              <a:rPr lang="ru-RU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)/м или </a:t>
            </a:r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Ом·м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Ом·мм</a:t>
            </a:r>
            <a:r>
              <a:rPr lang="ru-RU" sz="2400" u="sng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</a:t>
            </a:r>
            <a:r>
              <a:rPr lang="ru-RU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м, </a:t>
            </a:r>
            <a:endParaRPr lang="ru-RU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-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его поперечного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сечения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4042172" y="3450953"/>
                <a:ext cx="1598194" cy="1226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ru-RU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𝑅𝑆</m:t>
                          </m:r>
                        </m:num>
                        <m:den>
                          <m: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2172" y="3450953"/>
                <a:ext cx="1598194" cy="12263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6563583" y="3450953"/>
                <a:ext cx="1537857" cy="1140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ru-RU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6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den>
                      </m:f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3583" y="3450953"/>
                <a:ext cx="1537857" cy="11405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8848443" y="3402617"/>
                <a:ext cx="1802353" cy="11331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ru-RU" sz="36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𝑅𝑆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den>
                      </m:f>
                    </m:oMath>
                  </m:oMathPara>
                </a14:m>
                <a:endParaRPr lang="ru-RU" sz="3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443" y="3402617"/>
                <a:ext cx="1802353" cy="11331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404481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18105956"/>
              </p:ext>
            </p:extLst>
          </p:nvPr>
        </p:nvGraphicFramePr>
        <p:xfrm>
          <a:off x="424101" y="457130"/>
          <a:ext cx="11075171" cy="365760"/>
        </p:xfrm>
        <a:graphic>
          <a:graphicData uri="http://schemas.openxmlformats.org/drawingml/2006/table">
            <a:tbl>
              <a:tblPr/>
              <a:tblGrid>
                <a:gridCol w="110751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kk-KZ" sz="2400" b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Вопрос </a:t>
                      </a:r>
                      <a:r>
                        <a:rPr lang="kk-KZ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От чего зависит сопротивление?»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22191036"/>
              </p:ext>
            </p:extLst>
          </p:nvPr>
        </p:nvGraphicFramePr>
        <p:xfrm>
          <a:off x="424101" y="1038038"/>
          <a:ext cx="11186008" cy="827708"/>
        </p:xfrm>
        <a:graphic>
          <a:graphicData uri="http://schemas.openxmlformats.org/drawingml/2006/table">
            <a:tbl>
              <a:tblPr/>
              <a:tblGrid>
                <a:gridCol w="111860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2770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Каждая группа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выполняет практическое задание.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Вам необходимо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изучить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электрическую цепь по схеме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сделать определенные выводы из наблюдений.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96374" y="1942006"/>
            <a:ext cx="115039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 группами и фиксация полученных данных в таблице. 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группа делает вывод по данным таблицы, все отображают его в отчете.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28131485"/>
              </p:ext>
            </p:extLst>
          </p:nvPr>
        </p:nvGraphicFramePr>
        <p:xfrm>
          <a:off x="526469" y="2880974"/>
          <a:ext cx="11194477" cy="37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730">
                  <a:extLst>
                    <a:ext uri="{9D8B030D-6E8A-4147-A177-3AD203B41FA5}">
                      <a16:colId xmlns="" xmlns:a16="http://schemas.microsoft.com/office/drawing/2014/main" val="338993841"/>
                    </a:ext>
                  </a:extLst>
                </a:gridCol>
                <a:gridCol w="1293091">
                  <a:extLst>
                    <a:ext uri="{9D8B030D-6E8A-4147-A177-3AD203B41FA5}">
                      <a16:colId xmlns="" xmlns:a16="http://schemas.microsoft.com/office/drawing/2014/main" val="2699872679"/>
                    </a:ext>
                  </a:extLst>
                </a:gridCol>
                <a:gridCol w="1413164">
                  <a:extLst>
                    <a:ext uri="{9D8B030D-6E8A-4147-A177-3AD203B41FA5}">
                      <a16:colId xmlns="" xmlns:a16="http://schemas.microsoft.com/office/drawing/2014/main" val="446784176"/>
                    </a:ext>
                  </a:extLst>
                </a:gridCol>
                <a:gridCol w="1570182">
                  <a:extLst>
                    <a:ext uri="{9D8B030D-6E8A-4147-A177-3AD203B41FA5}">
                      <a16:colId xmlns="" xmlns:a16="http://schemas.microsoft.com/office/drawing/2014/main" val="3787777918"/>
                    </a:ext>
                  </a:extLst>
                </a:gridCol>
                <a:gridCol w="1496291">
                  <a:extLst>
                    <a:ext uri="{9D8B030D-6E8A-4147-A177-3AD203B41FA5}">
                      <a16:colId xmlns="" xmlns:a16="http://schemas.microsoft.com/office/drawing/2014/main" val="668394551"/>
                    </a:ext>
                  </a:extLst>
                </a:gridCol>
                <a:gridCol w="1487054">
                  <a:extLst>
                    <a:ext uri="{9D8B030D-6E8A-4147-A177-3AD203B41FA5}">
                      <a16:colId xmlns="" xmlns:a16="http://schemas.microsoft.com/office/drawing/2014/main" val="761981698"/>
                    </a:ext>
                  </a:extLst>
                </a:gridCol>
                <a:gridCol w="1209965">
                  <a:extLst>
                    <a:ext uri="{9D8B030D-6E8A-4147-A177-3AD203B41FA5}">
                      <a16:colId xmlns="" xmlns:a16="http://schemas.microsoft.com/office/drawing/2014/main" val="3651714300"/>
                    </a:ext>
                  </a:extLst>
                </a:gridCol>
              </a:tblGrid>
              <a:tr h="68232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соединения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длинна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мм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^2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Uab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Ubc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ш, мА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 тока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Ом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3196316"/>
                  </a:ext>
                </a:extLst>
              </a:tr>
              <a:tr h="55668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катушка</a:t>
                      </a:r>
                    </a:p>
                    <a:p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7541214"/>
                  </a:ext>
                </a:extLst>
              </a:tr>
              <a:tr h="64414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катушки соединены последовательно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79565275"/>
                  </a:ext>
                </a:extLst>
              </a:tr>
              <a:tr h="10917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катушки соединены параллельно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0,062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518642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35257484"/>
              </p:ext>
            </p:extLst>
          </p:nvPr>
        </p:nvGraphicFramePr>
        <p:xfrm>
          <a:off x="628402" y="1269854"/>
          <a:ext cx="5227452" cy="4151892"/>
        </p:xfrm>
        <a:graphic>
          <a:graphicData uri="http://schemas.openxmlformats.org/drawingml/2006/table">
            <a:tbl>
              <a:tblPr/>
              <a:tblGrid>
                <a:gridCol w="52274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1518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Вопрос: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зависит ли сопротивление от рода вещества, из которого изготовлен провод?</a:t>
                      </a:r>
                      <a:endParaRPr lang="ru-RU" sz="2400" dirty="0" smtClean="0">
                        <a:solidFill>
                          <a:srgbClr val="00206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Вопрос: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 сопротивление зависит от длины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провода?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Вопрос: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сопротивление зависит от площади сечения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проводника?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031345" y="1205197"/>
            <a:ext cx="56988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Вывод: 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сопротивление проводника зависит от </a:t>
            </a:r>
            <a:r>
              <a:rPr lang="ru-RU" sz="2400" b="1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рода вещества</a:t>
            </a:r>
            <a:endParaRPr lang="ru-RU" sz="2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31345" y="2440813"/>
            <a:ext cx="58004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Вывод:</a:t>
            </a:r>
            <a:r>
              <a:rPr lang="ru-RU" sz="24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 сопротивление проводника зависит от его </a:t>
            </a:r>
            <a:r>
              <a:rPr lang="ru-RU" sz="2400" b="1" i="1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длины</a:t>
            </a:r>
            <a:r>
              <a:rPr lang="ru-RU" sz="24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; чем длиннее проводник, тем больше</a:t>
            </a:r>
            <a:r>
              <a:rPr lang="ru-RU" sz="2400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сопротивление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31345" y="3955628"/>
            <a:ext cx="58004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Вывод: </a:t>
            </a:r>
            <a:r>
              <a:rPr lang="ru-RU" sz="24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сопротивление проводника зависит от </a:t>
            </a:r>
            <a:r>
              <a:rPr lang="ru-RU" sz="2400" b="1" i="1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площади поперечного сечения</a:t>
            </a:r>
            <a:r>
              <a:rPr lang="ru-RU" sz="24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; чем больше площадь поперечного сечения, тем меньше сопротивление.</a:t>
            </a:r>
            <a:endParaRPr lang="ru-RU" sz="24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812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67470365"/>
              </p:ext>
            </p:extLst>
          </p:nvPr>
        </p:nvGraphicFramePr>
        <p:xfrm>
          <a:off x="550220" y="487084"/>
          <a:ext cx="11237686" cy="1097280"/>
        </p:xfrm>
        <a:graphic>
          <a:graphicData uri="http://schemas.openxmlformats.org/drawingml/2006/table">
            <a:tbl>
              <a:tblPr/>
              <a:tblGrid>
                <a:gridCol w="112376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Работа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 таблицей в приложении учебника. </a:t>
                      </a:r>
                      <a:endParaRPr lang="ru-RU" sz="24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/>
                      <a:r>
                        <a:rPr lang="ru-RU" sz="2400" b="1" u="sng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Цель: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уметь определять хорошие проводники электричества и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диэлектрики.</a:t>
                      </a:r>
                    </a:p>
                    <a:p>
                      <a:pPr algn="l"/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7931912"/>
              </p:ext>
            </p:extLst>
          </p:nvPr>
        </p:nvGraphicFramePr>
        <p:xfrm>
          <a:off x="605636" y="1773377"/>
          <a:ext cx="7138113" cy="4023360"/>
        </p:xfrm>
        <a:graphic>
          <a:graphicData uri="http://schemas.openxmlformats.org/drawingml/2006/table">
            <a:tbl>
              <a:tblPr/>
              <a:tblGrid>
                <a:gridCol w="71381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Таблица 8  </a:t>
                      </a: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Стр.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130)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342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Выберите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из таблицы  наилучший проводник электрического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тока?</a:t>
                      </a:r>
                      <a:endParaRPr lang="ru-RU" sz="2400" baseline="0" dirty="0" smtClean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  <a:p>
                      <a:pPr marL="342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Выберите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плохой проводник электричества (диэлектрик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). </a:t>
                      </a:r>
                    </a:p>
                    <a:p>
                      <a:pPr marL="342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Верно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ли утверждение, что серебряный и алюминиевый проводники одинаковые по </a:t>
                      </a:r>
                      <a:r>
                        <a:rPr lang="en-US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l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имеют одинаковое сопротивление. </a:t>
                      </a:r>
                      <a:endParaRPr lang="ru-RU" sz="2400" dirty="0" smtClean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Размеры </a:t>
                      </a:r>
                      <a:r>
                        <a:rPr lang="ru-RU" sz="24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нихромового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и железного проводов одинаковы.      Сопротивление какого провода больше?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639678" y="2015897"/>
            <a:ext cx="2472152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</a:rPr>
              <a:t>1.серебро, медь </a:t>
            </a:r>
            <a:endParaRPr lang="ru-RU" sz="24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endParaRPr lang="ru-RU" sz="2400" dirty="0">
              <a:solidFill>
                <a:srgbClr val="FF0000"/>
              </a:solidFill>
              <a:latin typeface="Arial"/>
              <a:ea typeface="Times New Roman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2.фарфор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эбонит</a:t>
            </a:r>
          </a:p>
          <a:p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3. 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</a:rPr>
              <a:t>н</a:t>
            </a:r>
            <a:r>
              <a:rPr lang="ru-RU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е верно </a:t>
            </a:r>
          </a:p>
          <a:p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endParaRPr lang="ru-RU" sz="24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4.нихромового</a:t>
            </a:r>
          </a:p>
          <a:p>
            <a:endParaRPr lang="ru-RU" sz="2400" dirty="0">
              <a:solidFill>
                <a:srgbClr val="FF0000"/>
              </a:solidFill>
              <a:latin typeface="Arial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3548</TotalTime>
  <Words>792</Words>
  <Application>Microsoft Office PowerPoint</Application>
  <PresentationFormat>Произвольный</PresentationFormat>
  <Paragraphs>148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Махмедханова Гульзат Махмедхановна</dc:creator>
  <cp:lastModifiedBy>user</cp:lastModifiedBy>
  <cp:revision>198</cp:revision>
  <dcterms:created xsi:type="dcterms:W3CDTF">2018-12-07T03:32:10Z</dcterms:created>
  <dcterms:modified xsi:type="dcterms:W3CDTF">2023-02-10T09:00:52Z</dcterms:modified>
</cp:coreProperties>
</file>