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744" y="1981195"/>
            <a:ext cx="10206181" cy="2360581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Реализация образовательных программ естественнонаучной и технологической направленностей по физике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 </a:t>
            </a:r>
            <a:r>
              <a:rPr lang="ru-RU" sz="2800" b="1" dirty="0">
                <a:solidFill>
                  <a:srgbClr val="002060"/>
                </a:solidFill>
              </a:rPr>
              <a:t>использованием оборудования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центра </a:t>
            </a:r>
            <a:r>
              <a:rPr lang="ru-RU" sz="2800" b="1" dirty="0">
                <a:solidFill>
                  <a:srgbClr val="002060"/>
                </a:solidFill>
              </a:rPr>
              <a:t>«Точка роста»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3940" y="411705"/>
            <a:ext cx="7766936" cy="10968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средняя общеобразовательная школа села Аятское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4600" y="5867400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24 </a:t>
            </a:r>
            <a:r>
              <a:rPr lang="ru-RU" dirty="0" smtClean="0">
                <a:solidFill>
                  <a:srgbClr val="002060"/>
                </a:solidFill>
              </a:rPr>
              <a:t>января 2023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6800" y="4980057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Учитель физики: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Клементьева Юлия Валерьевна</a:t>
            </a:r>
            <a:endParaRPr lang="ru-RU" sz="2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3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4" y="341745"/>
            <a:ext cx="5467928" cy="4100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2890"/>
            <a:ext cx="5772727" cy="43295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109" y="5514105"/>
            <a:ext cx="503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Физическая лаборатория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7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7862"/>
            <a:ext cx="8596668" cy="1320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Цель и задачи </a:t>
            </a:r>
            <a:r>
              <a:rPr lang="ru-RU" sz="2800" b="1" dirty="0" smtClean="0">
                <a:solidFill>
                  <a:srgbClr val="002060"/>
                </a:solidFill>
              </a:rPr>
              <a:t>центра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естественнонаучной направленности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«Точка роста»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54189"/>
            <a:ext cx="8596668" cy="388077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Реализация </a:t>
            </a:r>
            <a:r>
              <a:rPr lang="ru-RU" dirty="0">
                <a:solidFill>
                  <a:srgbClr val="002060"/>
                </a:solidFill>
              </a:rPr>
              <a:t>основных общеобразовательных программ по учебным предметам </a:t>
            </a:r>
            <a:r>
              <a:rPr lang="ru-RU" dirty="0" smtClean="0">
                <a:solidFill>
                  <a:srgbClr val="002060"/>
                </a:solidFill>
              </a:rPr>
              <a:t>естественнонаучной </a:t>
            </a:r>
            <a:r>
              <a:rPr lang="ru-RU" dirty="0">
                <a:solidFill>
                  <a:srgbClr val="002060"/>
                </a:solidFill>
              </a:rPr>
              <a:t>направленности, в том числе в рамках внеурочной деятельности обучающихся.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Разработка </a:t>
            </a:r>
            <a:r>
              <a:rPr lang="ru-RU" dirty="0">
                <a:solidFill>
                  <a:srgbClr val="002060"/>
                </a:solidFill>
              </a:rPr>
              <a:t>и реализация разноуровневых дополнительных общеобразовательных программ </a:t>
            </a:r>
            <a:r>
              <a:rPr lang="ru-RU" dirty="0" smtClean="0">
                <a:solidFill>
                  <a:srgbClr val="002060"/>
                </a:solidFill>
              </a:rPr>
              <a:t>естественнонаучной </a:t>
            </a:r>
            <a:r>
              <a:rPr lang="ru-RU" dirty="0">
                <a:solidFill>
                  <a:srgbClr val="002060"/>
                </a:solidFill>
              </a:rPr>
              <a:t>направленности, а также иных программ.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Вовлечение </a:t>
            </a:r>
            <a:r>
              <a:rPr lang="ru-RU" dirty="0">
                <a:solidFill>
                  <a:srgbClr val="002060"/>
                </a:solidFill>
              </a:rPr>
              <a:t>учащихся и педагогических работников в проектную деятельность.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Организация </a:t>
            </a:r>
            <a:r>
              <a:rPr lang="ru-RU" dirty="0">
                <a:solidFill>
                  <a:srgbClr val="002060"/>
                </a:solidFill>
              </a:rPr>
              <a:t>внеучебной деятельности, разработка и реализация соответствующих образовательных программ.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Повышение </a:t>
            </a:r>
            <a:r>
              <a:rPr lang="ru-RU" dirty="0">
                <a:solidFill>
                  <a:srgbClr val="002060"/>
                </a:solidFill>
              </a:rPr>
              <a:t>профессионального мастерства педагогических работников центра, реализующих основные и дополнительные общеобразовательные программы.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Развитие </a:t>
            </a:r>
            <a:r>
              <a:rPr lang="ru-RU" dirty="0">
                <a:solidFill>
                  <a:srgbClr val="002060"/>
                </a:solidFill>
              </a:rPr>
              <a:t>образовательной инфраструктуры общеобразовательной организации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5192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00066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Проблемы традиционного оборудования (без применения цифровых лабораторий):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традиционное </a:t>
            </a:r>
            <a:r>
              <a:rPr lang="ru-RU" sz="2400" dirty="0">
                <a:solidFill>
                  <a:srgbClr val="002060"/>
                </a:solidFill>
              </a:rPr>
              <a:t>школьное оборудование из-за ограничения технических возможностей не позволяет проводить многие количественные исследования;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длительность </a:t>
            </a:r>
            <a:r>
              <a:rPr lang="ru-RU" sz="2400" dirty="0">
                <a:solidFill>
                  <a:srgbClr val="002060"/>
                </a:solidFill>
              </a:rPr>
              <a:t>проведения физических исследований не всегда согласуется с длительностью учебных занятий;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возможность </a:t>
            </a:r>
            <a:r>
              <a:rPr lang="ru-RU" sz="2400" dirty="0">
                <a:solidFill>
                  <a:srgbClr val="002060"/>
                </a:solidFill>
              </a:rPr>
              <a:t>проведения многих физических исследований ограничивается требованиями техники безопасности и др. </a:t>
            </a:r>
          </a:p>
        </p:txBody>
      </p:sp>
    </p:spTree>
    <p:extLst>
      <p:ext uri="{BB962C8B-B14F-4D97-AF65-F5344CB8AC3E}">
        <p14:creationId xmlns="" xmlns:p14="http://schemas.microsoft.com/office/powerpoint/2010/main" val="23218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18" y="240151"/>
            <a:ext cx="9015384" cy="1320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В процессе формирования экспериментальных умений по физике учащийся учится представлять информацию об исследовании в четырёх видах: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209" y="1708010"/>
            <a:ext cx="8919245" cy="3880773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в </a:t>
            </a:r>
            <a:r>
              <a:rPr lang="ru-RU" sz="2000" b="1" i="1" dirty="0">
                <a:solidFill>
                  <a:srgbClr val="002060"/>
                </a:solidFill>
              </a:rPr>
              <a:t>вербальном</a:t>
            </a:r>
            <a:r>
              <a:rPr lang="ru-RU" sz="2000" dirty="0">
                <a:solidFill>
                  <a:srgbClr val="002060"/>
                </a:solidFill>
              </a:rPr>
              <a:t>: описывать эксперимент, создавать словесную модель эксперимента, фиксировать внимание на измеряемых физических величинах, терминологии;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в </a:t>
            </a:r>
            <a:r>
              <a:rPr lang="ru-RU" sz="2000" b="1" i="1" dirty="0">
                <a:solidFill>
                  <a:srgbClr val="002060"/>
                </a:solidFill>
              </a:rPr>
              <a:t>табличном</a:t>
            </a:r>
            <a:r>
              <a:rPr lang="ru-RU" sz="2000" dirty="0">
                <a:solidFill>
                  <a:srgbClr val="002060"/>
                </a:solidFill>
              </a:rPr>
              <a:t>: заполнять таблицы данных, лежащих в основе построения графиков (при этом у учащихся возникает первичное представление о масштабах величин);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в </a:t>
            </a:r>
            <a:r>
              <a:rPr lang="ru-RU" sz="2000" b="1" i="1" dirty="0">
                <a:solidFill>
                  <a:srgbClr val="002060"/>
                </a:solidFill>
              </a:rPr>
              <a:t>графическом</a:t>
            </a:r>
            <a:r>
              <a:rPr lang="ru-RU" sz="2000" dirty="0">
                <a:solidFill>
                  <a:srgbClr val="002060"/>
                </a:solidFill>
              </a:rPr>
              <a:t>: строить графики по табличным данным, что позволяет перейти к выдвижению гипотез о характере зависимости между физическими величинами (при этом учитель показывает преимущество в визуализации зависимостей между величинами, наглядность и многомерность);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в </a:t>
            </a:r>
            <a:r>
              <a:rPr lang="ru-RU" sz="2000" b="1" i="1" dirty="0">
                <a:solidFill>
                  <a:srgbClr val="002060"/>
                </a:solidFill>
              </a:rPr>
              <a:t>аналитическом </a:t>
            </a:r>
            <a:r>
              <a:rPr lang="ru-RU" sz="2000" dirty="0">
                <a:solidFill>
                  <a:srgbClr val="002060"/>
                </a:solidFill>
              </a:rPr>
              <a:t>(в виде математических уравнений): приводить математическое описание взаимосвязи физических величин, математическое обобщение полученных результатов. 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12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18" y="323275"/>
            <a:ext cx="9790546" cy="1320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Ц</a:t>
            </a:r>
            <a:r>
              <a:rPr lang="ru-RU" sz="2800" b="1" dirty="0" smtClean="0">
                <a:solidFill>
                  <a:srgbClr val="002060"/>
                </a:solidFill>
              </a:rPr>
              <a:t>ифровые </a:t>
            </a:r>
            <a:r>
              <a:rPr lang="ru-RU" sz="2800" b="1" dirty="0">
                <a:solidFill>
                  <a:srgbClr val="002060"/>
                </a:solidFill>
              </a:rPr>
              <a:t>лаборатории позволяют существенно экономить время, которое можно потратить на формирование исследовательских умений </a:t>
            </a:r>
            <a:r>
              <a:rPr lang="ru-RU" sz="2800" b="1" dirty="0" smtClean="0">
                <a:solidFill>
                  <a:srgbClr val="002060"/>
                </a:solidFill>
              </a:rPr>
              <a:t>учащихся: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990" y="2049755"/>
            <a:ext cx="8919245" cy="388077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определение </a:t>
            </a:r>
            <a:r>
              <a:rPr lang="ru-RU" sz="2400" dirty="0">
                <a:solidFill>
                  <a:srgbClr val="002060"/>
                </a:solidFill>
              </a:rPr>
              <a:t>проблемы;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постановка </a:t>
            </a:r>
            <a:r>
              <a:rPr lang="ru-RU" sz="2400" dirty="0">
                <a:solidFill>
                  <a:srgbClr val="002060"/>
                </a:solidFill>
              </a:rPr>
              <a:t>исследовательской задач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планирование </a:t>
            </a:r>
            <a:r>
              <a:rPr lang="ru-RU" sz="2400" dirty="0">
                <a:solidFill>
                  <a:srgbClr val="002060"/>
                </a:solidFill>
              </a:rPr>
              <a:t>решения задачи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построение </a:t>
            </a:r>
            <a:r>
              <a:rPr lang="ru-RU" sz="2400" dirty="0">
                <a:solidFill>
                  <a:srgbClr val="002060"/>
                </a:solidFill>
              </a:rPr>
              <a:t>моделей;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выдвижение </a:t>
            </a:r>
            <a:r>
              <a:rPr lang="ru-RU" sz="2400" dirty="0">
                <a:solidFill>
                  <a:srgbClr val="002060"/>
                </a:solidFill>
              </a:rPr>
              <a:t>гипотез;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экспериментальная </a:t>
            </a:r>
            <a:r>
              <a:rPr lang="ru-RU" sz="2400" dirty="0">
                <a:solidFill>
                  <a:srgbClr val="002060"/>
                </a:solidFill>
              </a:rPr>
              <a:t>проверка гипотез;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анализ </a:t>
            </a:r>
            <a:r>
              <a:rPr lang="ru-RU" sz="2400" dirty="0">
                <a:solidFill>
                  <a:srgbClr val="002060"/>
                </a:solidFill>
              </a:rPr>
              <a:t>данных экспериментов или наблюдений;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формулирование </a:t>
            </a:r>
            <a:r>
              <a:rPr lang="ru-RU" sz="2400" dirty="0">
                <a:solidFill>
                  <a:srgbClr val="002060"/>
                </a:solidFill>
              </a:rPr>
              <a:t>выводов. 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2" y="350981"/>
            <a:ext cx="5558009" cy="41685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4873" y="49995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28 сентября 2022 г. 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рамках внеурочной деятельности курса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Роль физики в развитии медицины» </a:t>
            </a:r>
            <a:r>
              <a:rPr lang="ru-RU" dirty="0" smtClean="0">
                <a:solidFill>
                  <a:srgbClr val="002060"/>
                </a:solidFill>
              </a:rPr>
              <a:t>(10 класс) «</a:t>
            </a:r>
            <a:r>
              <a:rPr lang="ru-RU" dirty="0">
                <a:solidFill>
                  <a:srgbClr val="002060"/>
                </a:solidFill>
              </a:rPr>
              <a:t>Измерение температуры разных тел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16" y="2186218"/>
            <a:ext cx="5184977" cy="44936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65457" y="628070"/>
            <a:ext cx="43685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9 сентября 2022 </a:t>
            </a:r>
            <a:r>
              <a:rPr lang="ru-RU" b="1" i="1" dirty="0" smtClean="0">
                <a:solidFill>
                  <a:srgbClr val="002060"/>
                </a:solidFill>
              </a:rPr>
              <a:t>г.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Открытие Центра естественнонаучной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Направленности «Точка роста»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Физическая лаборатория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51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092" y="4934860"/>
            <a:ext cx="5698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19 октября 2022 г. 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рамках дополнительного образования курса «Какая она физика?» </a:t>
            </a:r>
            <a:r>
              <a:rPr lang="ru-RU" dirty="0" smtClean="0">
                <a:solidFill>
                  <a:srgbClr val="002060"/>
                </a:solidFill>
              </a:rPr>
              <a:t> (6 класс)</a:t>
            </a:r>
            <a:r>
              <a:rPr lang="ru-RU" dirty="0">
                <a:solidFill>
                  <a:srgbClr val="002060"/>
                </a:solidFill>
              </a:rPr>
              <a:t> «Определение объема тел правильной и неправильной формы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49818" y="480289"/>
            <a:ext cx="5402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04 октября 2022 г.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рамках общеобразовательной программы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(9 класс) </a:t>
            </a:r>
            <a:r>
              <a:rPr lang="ru-RU" dirty="0">
                <a:solidFill>
                  <a:srgbClr val="002060"/>
                </a:solidFill>
              </a:rPr>
              <a:t>«Исследование равноускоренного движения без начальной скорости</a:t>
            </a:r>
            <a:r>
              <a:rPr lang="ru-RU" dirty="0" smtClean="0">
                <a:solidFill>
                  <a:srgbClr val="002060"/>
                </a:solidFill>
              </a:rPr>
              <a:t>»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53" y="341743"/>
            <a:ext cx="5166585" cy="43318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01" y="2844800"/>
            <a:ext cx="5724826" cy="3722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72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3345" y="5147292"/>
            <a:ext cx="5698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30 ноября 2022 г.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рамках дополнительного образования курса «Какая она физика?» </a:t>
            </a:r>
            <a:r>
              <a:rPr lang="ru-RU" dirty="0" smtClean="0">
                <a:solidFill>
                  <a:srgbClr val="002060"/>
                </a:solidFill>
              </a:rPr>
              <a:t>(6 класс) «</a:t>
            </a:r>
            <a:r>
              <a:rPr lang="ru-RU" dirty="0">
                <a:solidFill>
                  <a:srgbClr val="002060"/>
                </a:solidFill>
              </a:rPr>
              <a:t>Измерение температуры воды и воздуха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49818" y="609596"/>
            <a:ext cx="54028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23 ноября 2022 г. 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рамках дополнительного образования курса «Какая она физика?» </a:t>
            </a:r>
            <a:r>
              <a:rPr lang="ru-RU" dirty="0" smtClean="0">
                <a:solidFill>
                  <a:srgbClr val="002060"/>
                </a:solidFill>
              </a:rPr>
              <a:t>(6 класс)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Масса. Определение массы тел с помощью рычажных и электронных весов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7" y="407743"/>
            <a:ext cx="4741865" cy="45155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18" y="2589401"/>
            <a:ext cx="5273771" cy="3955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38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455</Words>
  <Application>Microsoft Office PowerPoint</Application>
  <PresentationFormat>Произвольный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Реализация образовательных программ естественнонаучной и технологической направленностей по физике  с использованием оборудования  центра «Точка роста»</vt:lpstr>
      <vt:lpstr>Слайд 2</vt:lpstr>
      <vt:lpstr>Цель и задачи центра  естественнонаучной направленности  «Точка роста» </vt:lpstr>
      <vt:lpstr>Проблемы традиционного оборудования (без применения цифровых лабораторий):</vt:lpstr>
      <vt:lpstr>В процессе формирования экспериментальных умений по физике учащийся учится представлять информацию об исследовании в четырёх видах:</vt:lpstr>
      <vt:lpstr>Цифровые лаборатории позволяют существенно экономить время, которое можно потратить на формирование исследовательских умений учащихся: 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образовательных программ естественнонаучной и технологической направленностей по физике  с использованием оборудования  центра «Точка роста»</dc:title>
  <dc:creator>Юлия</dc:creator>
  <cp:lastModifiedBy>user</cp:lastModifiedBy>
  <cp:revision>13</cp:revision>
  <dcterms:created xsi:type="dcterms:W3CDTF">2023-01-22T15:26:29Z</dcterms:created>
  <dcterms:modified xsi:type="dcterms:W3CDTF">2023-02-10T09:02:18Z</dcterms:modified>
</cp:coreProperties>
</file>